
<file path=[Content_Types].xml><?xml version="1.0" encoding="utf-8"?>
<Types xmlns="http://schemas.openxmlformats.org/package/2006/content-types">
  <Default Extension="xml" ContentType="application/xml"/>
  <Default Extension="wav" ContentType="audio/x-wav"/>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591" r:id="rId2"/>
    <p:sldId id="645" r:id="rId3"/>
    <p:sldId id="665" r:id="rId4"/>
    <p:sldId id="666" r:id="rId5"/>
    <p:sldId id="650" r:id="rId6"/>
    <p:sldId id="651" r:id="rId7"/>
    <p:sldId id="652" r:id="rId8"/>
    <p:sldId id="653" r:id="rId9"/>
    <p:sldId id="654" r:id="rId10"/>
    <p:sldId id="668" r:id="rId11"/>
    <p:sldId id="667" r:id="rId12"/>
    <p:sldId id="656" r:id="rId13"/>
    <p:sldId id="657" r:id="rId14"/>
    <p:sldId id="658" r:id="rId15"/>
    <p:sldId id="659" r:id="rId16"/>
    <p:sldId id="669" r:id="rId17"/>
    <p:sldId id="670" r:id="rId18"/>
    <p:sldId id="671" r:id="rId19"/>
    <p:sldId id="662" r:id="rId20"/>
    <p:sldId id="66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80" autoAdjust="0"/>
    <p:restoredTop sz="76621" autoAdjust="0"/>
  </p:normalViewPr>
  <p:slideViewPr>
    <p:cSldViewPr snapToGrid="0" snapToObjects="1">
      <p:cViewPr varScale="1">
        <p:scale>
          <a:sx n="75" d="100"/>
          <a:sy n="75" d="100"/>
        </p:scale>
        <p:origin x="1320" y="176"/>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2912" y="-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10/11/15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10/11/15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100387" cy="23272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Now that we’ve covered the</a:t>
            </a:r>
            <a:r>
              <a:rPr lang="en-US" sz="1200" kern="1200" baseline="0" dirty="0" smtClean="0">
                <a:solidFill>
                  <a:schemeClr val="tx1"/>
                </a:solidFill>
                <a:latin typeface="+mn-lt"/>
                <a:ea typeface="+mn-ea"/>
                <a:cs typeface="+mn-cs"/>
              </a:rPr>
              <a:t> fundamentals of mobiles, user interaction and platforms, </a:t>
            </a:r>
            <a:r>
              <a:rPr lang="en-US" sz="1200" kern="1200" dirty="0" smtClean="0">
                <a:solidFill>
                  <a:schemeClr val="tx1"/>
                </a:solidFill>
                <a:latin typeface="+mn-lt"/>
                <a:ea typeface="+mn-ea"/>
                <a:cs typeface="+mn-cs"/>
              </a:rPr>
              <a:t>we’re actually going to back up a step</a:t>
            </a:r>
            <a:r>
              <a:rPr lang="en-US" sz="1200" kern="1200" baseline="0" dirty="0" smtClean="0">
                <a:solidFill>
                  <a:schemeClr val="tx1"/>
                </a:solidFill>
                <a:latin typeface="+mn-lt"/>
                <a:ea typeface="+mn-ea"/>
                <a:cs typeface="+mn-cs"/>
              </a:rPr>
              <a:t> and start working through the design process.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First, a step you should start doing before you actually identify the platforms to build.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Because c</a:t>
            </a:r>
            <a:r>
              <a:rPr lang="en-US" sz="1200" kern="1200" dirty="0" smtClean="0">
                <a:solidFill>
                  <a:schemeClr val="tx1"/>
                </a:solidFill>
                <a:effectLst/>
                <a:latin typeface="+mn-lt"/>
                <a:ea typeface="+mn-ea"/>
                <a:cs typeface="+mn-cs"/>
              </a:rPr>
              <a:t>ontent and information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how we live and breathe. Where is the content? Wherever the user is. Don’t architect</a:t>
            </a:r>
            <a:r>
              <a:rPr lang="en-US" sz="1200" kern="1200" baseline="0" dirty="0" smtClean="0">
                <a:solidFill>
                  <a:schemeClr val="tx1"/>
                </a:solidFill>
                <a:effectLst/>
                <a:latin typeface="+mn-lt"/>
                <a:ea typeface="+mn-ea"/>
                <a:cs typeface="+mn-cs"/>
              </a:rPr>
              <a:t> just the website, or the app, but the service that you provide.</a:t>
            </a:r>
          </a:p>
        </p:txBody>
      </p:sp>
      <p:sp>
        <p:nvSpPr>
          <p:cNvPr id="4" name="Slide Number Placeholder 3"/>
          <p:cNvSpPr>
            <a:spLocks noGrp="1"/>
          </p:cNvSpPr>
          <p:nvPr>
            <p:ph type="sldNum" sz="quarter" idx="10"/>
          </p:nvPr>
        </p:nvSpPr>
        <p:spPr/>
        <p:txBody>
          <a:bodyPr/>
          <a:lstStyle/>
          <a:p>
            <a:fld id="{C19D55F2-16B5-3A42-80D9-9BC8F66E0B68}" type="slidenum">
              <a:rPr lang="en-US" smtClean="0"/>
              <a:t>10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Thinking of systems means thinking about how information works</a:t>
            </a:r>
            <a:r>
              <a:rPr lang="en-US" sz="1200" kern="1200" baseline="0" dirty="0" smtClean="0">
                <a:solidFill>
                  <a:schemeClr val="tx1"/>
                </a:solidFill>
                <a:effectLst/>
                <a:latin typeface="+mn-lt"/>
                <a:ea typeface="+mn-ea"/>
                <a:cs typeface="+mn-cs"/>
              </a:rPr>
              <a:t> agnostic of channels. It means thinking of Information Architecture, data architecture, even storage technologies and what’s in the API, first.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Think about some really successful products. Twitter, which is SMS based, but you use as a Website, as an app on your computer or handset, or tablet… Or take </a:t>
            </a:r>
            <a:r>
              <a:rPr lang="en-US" sz="1200" kern="1200" baseline="0" dirty="0" err="1" smtClean="0">
                <a:solidFill>
                  <a:schemeClr val="tx1"/>
                </a:solidFill>
                <a:effectLst/>
                <a:latin typeface="+mn-lt"/>
                <a:ea typeface="+mn-ea"/>
                <a:cs typeface="+mn-cs"/>
              </a:rPr>
              <a:t>Evernote</a:t>
            </a:r>
            <a:r>
              <a:rPr lang="en-US" sz="1200" kern="1200" baseline="0" dirty="0" smtClean="0">
                <a:solidFill>
                  <a:schemeClr val="tx1"/>
                </a:solidFill>
                <a:effectLst/>
                <a:latin typeface="+mn-lt"/>
                <a:ea typeface="+mn-ea"/>
                <a:cs typeface="+mn-cs"/>
              </a:rPr>
              <a:t>. Who used some competing tool to keep track of stuff like that a few years ago? </a:t>
            </a:r>
            <a:r>
              <a:rPr lang="en-US" sz="1200" kern="1200" baseline="0" dirty="0" err="1" smtClean="0">
                <a:solidFill>
                  <a:schemeClr val="tx1"/>
                </a:solidFill>
                <a:effectLst/>
                <a:latin typeface="+mn-lt"/>
                <a:ea typeface="+mn-ea"/>
                <a:cs typeface="+mn-cs"/>
              </a:rPr>
              <a:t>SimpleNote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Springpad</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WizNotes</a:t>
            </a:r>
            <a:r>
              <a:rPr lang="en-US" sz="1200" kern="1200" baseline="0" dirty="0" smtClean="0">
                <a:solidFill>
                  <a:schemeClr val="tx1"/>
                </a:solidFill>
                <a:effectLst/>
                <a:latin typeface="+mn-lt"/>
                <a:ea typeface="+mn-ea"/>
                <a:cs typeface="+mn-cs"/>
              </a:rPr>
              <a:t>, Google Keep, </a:t>
            </a:r>
            <a:r>
              <a:rPr lang="en-US" sz="1200" kern="1200" baseline="0" dirty="0" err="1" smtClean="0">
                <a:solidFill>
                  <a:schemeClr val="tx1"/>
                </a:solidFill>
                <a:effectLst/>
                <a:latin typeface="+mn-lt"/>
                <a:ea typeface="+mn-ea"/>
                <a:cs typeface="+mn-cs"/>
              </a:rPr>
              <a:t>FetchNotes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Onenote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NotionNote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SimpleNote</a:t>
            </a:r>
            <a:r>
              <a:rPr lang="en-US" sz="1200" kern="1200" baseline="0" dirty="0" smtClean="0">
                <a:solidFill>
                  <a:schemeClr val="tx1"/>
                </a:solidFill>
                <a:effectLst/>
                <a:latin typeface="+mn-lt"/>
                <a:ea typeface="+mn-ea"/>
                <a:cs typeface="+mn-cs"/>
              </a:rPr>
              <a:t>,… ? Well, most of those disappeared or are much smaller. Why? They were great websites. Or apps. On </a:t>
            </a:r>
            <a:r>
              <a:rPr lang="en-US" sz="1200" kern="1200" baseline="0" dirty="0" err="1" smtClean="0">
                <a:solidFill>
                  <a:schemeClr val="tx1"/>
                </a:solidFill>
                <a:effectLst/>
                <a:latin typeface="+mn-lt"/>
                <a:ea typeface="+mn-ea"/>
                <a:cs typeface="+mn-cs"/>
              </a:rPr>
              <a:t>iOS</a:t>
            </a:r>
            <a:r>
              <a:rPr lang="en-US" sz="1200" kern="1200" baseline="0" dirty="0" smtClean="0">
                <a:solidFill>
                  <a:schemeClr val="tx1"/>
                </a:solidFill>
                <a:effectLst/>
                <a:latin typeface="+mn-lt"/>
                <a:ea typeface="+mn-ea"/>
                <a:cs typeface="+mn-cs"/>
              </a:rPr>
              <a:t> only.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But </a:t>
            </a:r>
            <a:r>
              <a:rPr lang="en-US" sz="1200" kern="1200" baseline="0" dirty="0" err="1" smtClean="0">
                <a:solidFill>
                  <a:schemeClr val="tx1"/>
                </a:solidFill>
                <a:effectLst/>
                <a:latin typeface="+mn-lt"/>
                <a:ea typeface="+mn-ea"/>
                <a:cs typeface="+mn-cs"/>
              </a:rPr>
              <a:t>Evernote</a:t>
            </a:r>
            <a:r>
              <a:rPr lang="en-US" sz="1200" kern="1200" baseline="0" dirty="0" smtClean="0">
                <a:solidFill>
                  <a:schemeClr val="tx1"/>
                </a:solidFill>
                <a:effectLst/>
                <a:latin typeface="+mn-lt"/>
                <a:ea typeface="+mn-ea"/>
                <a:cs typeface="+mn-cs"/>
              </a:rPr>
              <a:t> is a platform, more than anything. They built not a website or an app but a product around people’s needs to capture, store and retrieve. Their platform even has a name (Trunk) and teams work on that as a product in and of itself.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Thinking of their product as a service meant they could move into new platforms immediately, without re-thinking their business model, or re-architecting their systems. Being user-centric means they made decisions good for their product, and their business instead of what is comfortable or easy to build. </a:t>
            </a:r>
          </a:p>
        </p:txBody>
      </p:sp>
      <p:sp>
        <p:nvSpPr>
          <p:cNvPr id="4" name="Slide Number Placeholder 3"/>
          <p:cNvSpPr>
            <a:spLocks noGrp="1"/>
          </p:cNvSpPr>
          <p:nvPr>
            <p:ph type="sldNum" sz="quarter" idx="10"/>
          </p:nvPr>
        </p:nvSpPr>
        <p:spPr/>
        <p:txBody>
          <a:bodyPr/>
          <a:lstStyle/>
          <a:p>
            <a:fld id="{C19D55F2-16B5-3A42-80D9-9BC8F66E0B68}" type="slidenum">
              <a:rPr lang="en-US" smtClean="0"/>
              <a:t>11</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you need to design like this, and be able to show it off. You need to make Information Architecture documents. There’s much discussion of those if you look at general UX practice, but I (and many others) like to consider the best way is to design truly from the user’s point of view.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Think about them, their motivations, their goals and the real, broader environment. About what they already do with their day. If it is raining, or they are driving vs. walking. Design not just boxes, but arrows. How does the user flow through the system? Or for complexity, how COULD they flow through the system. </a:t>
            </a:r>
          </a:p>
          <a:p>
            <a:endParaRPr lang="en-US" kern="1200" dirty="0" smtClean="0">
              <a:solidFill>
                <a:schemeClr val="tx1"/>
              </a:solidFill>
              <a:effectLst/>
              <a:latin typeface="+mn-lt"/>
              <a:ea typeface="+mn-ea"/>
              <a:cs typeface="+mn-cs"/>
            </a:endParaRPr>
          </a:p>
          <a:p>
            <a:r>
              <a:rPr lang="en-US" kern="1200" dirty="0" smtClean="0">
                <a:solidFill>
                  <a:schemeClr val="tx1"/>
                </a:solidFill>
                <a:effectLst/>
                <a:latin typeface="+mn-lt"/>
                <a:ea typeface="+mn-ea"/>
                <a:cs typeface="+mn-cs"/>
              </a:rPr>
              <a:t>There are many ways to draw this. But most of all, make sure you talk about services, data, sensors,</a:t>
            </a:r>
            <a:r>
              <a:rPr lang="en-US" kern="1200" baseline="0" dirty="0" smtClean="0">
                <a:solidFill>
                  <a:schemeClr val="tx1"/>
                </a:solidFill>
                <a:effectLst/>
                <a:latin typeface="+mn-lt"/>
                <a:ea typeface="+mn-ea"/>
                <a:cs typeface="+mn-cs"/>
              </a:rPr>
              <a:t> networks and USERS. Not screens, pages, buttons. </a:t>
            </a:r>
          </a:p>
          <a:p>
            <a:endParaRPr lang="en-US"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kern="1200" dirty="0" smtClean="0">
                <a:solidFill>
                  <a:schemeClr val="tx1"/>
                </a:solidFill>
                <a:effectLst/>
                <a:latin typeface="+mn-lt"/>
                <a:ea typeface="+mn-ea"/>
                <a:cs typeface="+mn-cs"/>
              </a:rPr>
              <a:t>It</a:t>
            </a:r>
            <a:r>
              <a:rPr lang="en-US" kern="1200" baseline="0" dirty="0" smtClean="0">
                <a:solidFill>
                  <a:schemeClr val="tx1"/>
                </a:solidFill>
                <a:effectLst/>
                <a:latin typeface="+mn-lt"/>
                <a:ea typeface="+mn-ea"/>
                <a:cs typeface="+mn-cs"/>
              </a:rPr>
              <a:t> doesn’t have to be pretty. Just start with boxes, or even literally take post-its off the wall and start the diagram from whatever else you have done, by gathering requirements from your users or clients. </a:t>
            </a:r>
            <a:endParaRPr lang="en-US"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lvl="0" indent="0">
              <a:buFont typeface="Arial"/>
              <a:buNone/>
            </a:pPr>
            <a:r>
              <a:rPr lang="en-US" kern="1200" dirty="0" smtClean="0">
                <a:solidFill>
                  <a:schemeClr val="tx1"/>
                </a:solidFill>
                <a:effectLst/>
              </a:rPr>
              <a:t>If more comfortable with thinking about the user and their environment directly, this is a good place to use the storyboard. </a:t>
            </a:r>
          </a:p>
          <a:p>
            <a:pPr marL="0" lvl="0" indent="0">
              <a:buFont typeface="Arial"/>
              <a:buNone/>
            </a:pPr>
            <a:endParaRPr lang="en-US" kern="1200" dirty="0" smtClean="0">
              <a:solidFill>
                <a:schemeClr val="tx1"/>
              </a:solidFill>
              <a:effectLst/>
            </a:endParaRPr>
          </a:p>
          <a:p>
            <a:pPr marL="0" lvl="0" indent="0">
              <a:buFont typeface="Arial"/>
              <a:buNone/>
            </a:pPr>
            <a:r>
              <a:rPr lang="en-US" kern="1200" dirty="0" smtClean="0">
                <a:solidFill>
                  <a:schemeClr val="tx1"/>
                </a:solidFill>
                <a:effectLst/>
              </a:rPr>
              <a:t>And, feel free to use several methods. Some of these diagrams I am showing you were from the same project,</a:t>
            </a:r>
            <a:r>
              <a:rPr lang="en-US" kern="1200" baseline="0" dirty="0" smtClean="0">
                <a:solidFill>
                  <a:schemeClr val="tx1"/>
                </a:solidFill>
                <a:effectLst/>
              </a:rPr>
              <a:t> just different ways of depicting and thinking about the user. </a:t>
            </a:r>
          </a:p>
        </p:txBody>
      </p:sp>
      <p:sp>
        <p:nvSpPr>
          <p:cNvPr id="4" name="Slide Number Placeholder 3"/>
          <p:cNvSpPr>
            <a:spLocks noGrp="1"/>
          </p:cNvSpPr>
          <p:nvPr>
            <p:ph type="sldNum" sz="quarter" idx="10"/>
          </p:nvPr>
        </p:nvSpPr>
        <p:spPr/>
        <p:txBody>
          <a:bodyPr/>
          <a:lstStyle/>
          <a:p>
            <a:fld id="{C19D55F2-16B5-3A42-80D9-9BC8F66E0B68}" type="slidenum">
              <a:rPr lang="en-US" smtClean="0"/>
              <a:t>14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kern="1200" dirty="0" smtClean="0">
                <a:solidFill>
                  <a:schemeClr val="tx1"/>
                </a:solidFill>
                <a:effectLst/>
                <a:latin typeface="+mn-lt"/>
                <a:ea typeface="+mn-ea"/>
                <a:cs typeface="+mn-cs"/>
              </a:rPr>
              <a:t>But you may</a:t>
            </a:r>
            <a:r>
              <a:rPr lang="en-US" kern="1200" baseline="0" dirty="0" smtClean="0">
                <a:solidFill>
                  <a:schemeClr val="tx1"/>
                </a:solidFill>
                <a:effectLst/>
                <a:latin typeface="+mn-lt"/>
                <a:ea typeface="+mn-ea"/>
                <a:cs typeface="+mn-cs"/>
              </a:rPr>
              <a:t> be wondering, how do we think about data, and systems and connectivity? Well, </a:t>
            </a:r>
            <a:r>
              <a:rPr lang="en-US" b="1" kern="1200" baseline="0" dirty="0" smtClean="0">
                <a:solidFill>
                  <a:schemeClr val="tx1"/>
                </a:solidFill>
                <a:effectLst/>
                <a:latin typeface="+mn-lt"/>
                <a:ea typeface="+mn-ea"/>
                <a:cs typeface="+mn-cs"/>
              </a:rPr>
              <a:t>do that also</a:t>
            </a:r>
            <a:r>
              <a:rPr lang="en-US" kern="1200" baseline="0" dirty="0" smtClean="0">
                <a:solidFill>
                  <a:schemeClr val="tx1"/>
                </a:solidFill>
                <a:effectLst/>
                <a:latin typeface="+mn-lt"/>
                <a:ea typeface="+mn-ea"/>
                <a:cs typeface="+mn-cs"/>
              </a:rPr>
              <a:t>.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None of this is just about users, or just about any other one facet. Ideally, you never again make a document that disregards other layers of the stack. In this case, your data and interconnectivity is critical.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It might be hard to see, or to make everyone understand that a box is not about UI but process. You may need to extract it more explicitly like this with the row of external data sources and sensors along the bottom. </a:t>
            </a:r>
          </a:p>
        </p:txBody>
      </p:sp>
      <p:sp>
        <p:nvSpPr>
          <p:cNvPr id="4" name="Slide Number Placeholder 3"/>
          <p:cNvSpPr>
            <a:spLocks noGrp="1"/>
          </p:cNvSpPr>
          <p:nvPr>
            <p:ph type="sldNum" sz="quarter" idx="10"/>
          </p:nvPr>
        </p:nvSpPr>
        <p:spPr/>
        <p:txBody>
          <a:bodyPr/>
          <a:lstStyle/>
          <a:p>
            <a:fld id="{C19D55F2-16B5-3A42-80D9-9BC8F66E0B68}" type="slidenum">
              <a:rPr lang="en-US" smtClean="0"/>
              <a:t>15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Remember that end users do not see those diagrams. Don’t let anyone get worried about being confused by that, as long as the final interface doesn’t look confusing.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Do you know the IA of Amazon, or your favorite news source? Probably only a smattering of it. You know maybe that you should search on Amazon within books to make sure you can find the Hitch-Hikers Guide to the Galaxy book, instead of being flooded with results from that pretty mediocre movie. </a:t>
            </a:r>
          </a:p>
        </p:txBody>
      </p:sp>
      <p:sp>
        <p:nvSpPr>
          <p:cNvPr id="4" name="Slide Number Placeholder 3"/>
          <p:cNvSpPr>
            <a:spLocks noGrp="1"/>
          </p:cNvSpPr>
          <p:nvPr>
            <p:ph type="sldNum" sz="quarter" idx="10"/>
          </p:nvPr>
        </p:nvSpPr>
        <p:spPr/>
        <p:txBody>
          <a:bodyPr/>
          <a:lstStyle/>
          <a:p>
            <a:fld id="{C19D55F2-16B5-3A42-80D9-9BC8F66E0B68}" type="slidenum">
              <a:rPr lang="en-US" smtClean="0"/>
              <a:t>16</a:t>
            </a:fld>
            <a:endParaRPr lang="en-US"/>
          </a:p>
        </p:txBody>
      </p:sp>
    </p:spTree>
    <p:extLst>
      <p:ext uri="{BB962C8B-B14F-4D97-AF65-F5344CB8AC3E}">
        <p14:creationId xmlns:p14="http://schemas.microsoft.com/office/powerpoint/2010/main" val="2342942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IA is not navigation, or </a:t>
            </a:r>
            <a:r>
              <a:rPr lang="en-US" baseline="0" dirty="0" err="1" smtClean="0"/>
              <a:t>wayfinding</a:t>
            </a:r>
            <a:r>
              <a:rPr lang="en-US" baseline="0" dirty="0" smtClean="0"/>
              <a:t>, but it can inform it. Like many news sources do, you can expose the categories not as tedious tab bars but as ways to Organize The Information organically. Users can find the story they are looking for, or the category of information. </a:t>
            </a:r>
          </a:p>
        </p:txBody>
      </p:sp>
      <p:sp>
        <p:nvSpPr>
          <p:cNvPr id="4" name="Slide Number Placeholder 3"/>
          <p:cNvSpPr>
            <a:spLocks noGrp="1"/>
          </p:cNvSpPr>
          <p:nvPr>
            <p:ph type="sldNum" sz="quarter" idx="10"/>
          </p:nvPr>
        </p:nvSpPr>
        <p:spPr/>
        <p:txBody>
          <a:bodyPr/>
          <a:lstStyle/>
          <a:p>
            <a:fld id="{C19D55F2-16B5-3A42-80D9-9BC8F66E0B68}" type="slidenum">
              <a:rPr lang="en-US" smtClean="0"/>
              <a:t>17</a:t>
            </a:fld>
            <a:endParaRPr lang="en-US"/>
          </a:p>
        </p:txBody>
      </p:sp>
    </p:spTree>
    <p:extLst>
      <p:ext uri="{BB962C8B-B14F-4D97-AF65-F5344CB8AC3E}">
        <p14:creationId xmlns:p14="http://schemas.microsoft.com/office/powerpoint/2010/main" val="2342942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think we’re all familiar with how Netflix works as well like this. And here is a good example of complexity. Funny categories, and categories specific to your behavior can be exposed to make apparent how the system works, and help the user find content they want. </a:t>
            </a:r>
          </a:p>
        </p:txBody>
      </p:sp>
      <p:sp>
        <p:nvSpPr>
          <p:cNvPr id="4" name="Slide Number Placeholder 3"/>
          <p:cNvSpPr>
            <a:spLocks noGrp="1"/>
          </p:cNvSpPr>
          <p:nvPr>
            <p:ph type="sldNum" sz="quarter" idx="10"/>
          </p:nvPr>
        </p:nvSpPr>
        <p:spPr/>
        <p:txBody>
          <a:bodyPr/>
          <a:lstStyle/>
          <a:p>
            <a:fld id="{C19D55F2-16B5-3A42-80D9-9BC8F66E0B68}" type="slidenum">
              <a:rPr lang="en-US" smtClean="0"/>
              <a:t>18</a:t>
            </a:fld>
            <a:endParaRPr lang="en-US"/>
          </a:p>
        </p:txBody>
      </p:sp>
    </p:spTree>
    <p:extLst>
      <p:ext uri="{BB962C8B-B14F-4D97-AF65-F5344CB8AC3E}">
        <p14:creationId xmlns:p14="http://schemas.microsoft.com/office/powerpoint/2010/main" val="2342942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lvl="0" indent="0">
              <a:buFont typeface="Arial"/>
              <a:buNone/>
            </a:pPr>
            <a:r>
              <a:rPr lang="en-US" kern="1200" dirty="0" smtClean="0">
                <a:solidFill>
                  <a:schemeClr val="tx1"/>
                </a:solidFill>
                <a:effectLst/>
              </a:rPr>
              <a:t>Always</a:t>
            </a:r>
            <a:r>
              <a:rPr lang="en-US" kern="1200" baseline="0" dirty="0" smtClean="0">
                <a:solidFill>
                  <a:schemeClr val="tx1"/>
                </a:solidFill>
                <a:effectLst/>
              </a:rPr>
              <a:t> be thinking of the end user. Not just what is a good feature, but what is an anti-good feature. Are you making your users do too much work you can do for them? Are you making them mistrust the system? </a:t>
            </a:r>
          </a:p>
          <a:p>
            <a:pPr marL="0" lvl="0" indent="0">
              <a:buFont typeface="Arial"/>
              <a:buNone/>
            </a:pPr>
            <a:endParaRPr lang="en-US" kern="1200" baseline="0" dirty="0" smtClean="0">
              <a:solidFill>
                <a:schemeClr val="tx1"/>
              </a:solidFill>
              <a:effectLst/>
            </a:endParaRPr>
          </a:p>
          <a:p>
            <a:pPr marL="0" lvl="0" indent="0">
              <a:buFont typeface="Arial"/>
              <a:buNone/>
            </a:pPr>
            <a:r>
              <a:rPr lang="en-US" kern="1200" baseline="0" dirty="0" smtClean="0">
                <a:solidFill>
                  <a:schemeClr val="tx1"/>
                </a:solidFill>
                <a:effectLst/>
              </a:rPr>
              <a:t>In a not-as-unusual case as you might expect, are you actually scaring them with how your system works? Even as pure Information Architecture that creepy-helpful scale can be tricky to balance out. </a:t>
            </a:r>
            <a:endParaRPr lang="en-US"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19</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Information Architecture is a term or concept you may have heard. You may have used it. And you may have </a:t>
            </a:r>
            <a:r>
              <a:rPr lang="en-US" sz="1200" kern="1200" baseline="0" dirty="0" err="1" smtClean="0">
                <a:solidFill>
                  <a:schemeClr val="tx1"/>
                </a:solidFill>
                <a:effectLst/>
                <a:latin typeface="+mn-lt"/>
                <a:ea typeface="+mn-ea"/>
                <a:cs typeface="+mn-cs"/>
              </a:rPr>
              <a:t>mis</a:t>
            </a:r>
            <a:r>
              <a:rPr lang="en-US" sz="1200" kern="1200" baseline="0" dirty="0" smtClean="0">
                <a:solidFill>
                  <a:schemeClr val="tx1"/>
                </a:solidFill>
                <a:effectLst/>
                <a:latin typeface="+mn-lt"/>
                <a:ea typeface="+mn-ea"/>
                <a:cs typeface="+mn-cs"/>
              </a:rPr>
              <a:t>-used it, so I have to talk about it a bit even if you are an experienced designer already.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IA is the underlying organization, structure and nomenclature that define the relationships between a site’s content/functionality. </a:t>
            </a:r>
          </a:p>
        </p:txBody>
      </p:sp>
      <p:sp>
        <p:nvSpPr>
          <p:cNvPr id="4" name="Slide Number Placeholder 3"/>
          <p:cNvSpPr>
            <a:spLocks noGrp="1"/>
          </p:cNvSpPr>
          <p:nvPr>
            <p:ph type="sldNum" sz="quarter" idx="10"/>
          </p:nvPr>
        </p:nvSpPr>
        <p:spPr/>
        <p:txBody>
          <a:bodyPr/>
          <a:lstStyle/>
          <a:p>
            <a:fld id="{C19D55F2-16B5-3A42-80D9-9BC8F66E0B68}" type="slidenum">
              <a:rPr lang="en-US" smtClean="0"/>
              <a:t>2</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a:t>
            </a:r>
            <a:r>
              <a:rPr lang="en-US" sz="1200" kern="1200" baseline="0" dirty="0" smtClean="0">
                <a:solidFill>
                  <a:schemeClr val="tx1"/>
                </a:solidFill>
                <a:effectLst/>
                <a:latin typeface="+mn-lt"/>
                <a:ea typeface="+mn-ea"/>
                <a:cs typeface="+mn-cs"/>
              </a:rPr>
              <a:t> I want to keep talking about these same topics, but how they can be applied when your app or website isn’t even running, or you reach the limits of what it can </a:t>
            </a:r>
            <a:r>
              <a:rPr lang="en-US" sz="1200" kern="1200" baseline="0" smtClean="0">
                <a:solidFill>
                  <a:schemeClr val="tx1"/>
                </a:solidFill>
                <a:effectLst/>
                <a:latin typeface="+mn-lt"/>
                <a:ea typeface="+mn-ea"/>
                <a:cs typeface="+mn-cs"/>
              </a:rPr>
              <a:t>do itself. </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20</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Navigation communicates to the user where they are and allows access to the features and information on the site or in the app. But it’s an abstraction of the complete structure. IA is not navigation, but the structure you derive navigation from.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IA is not just digital, or just about one channel. You can do a lot of IA work before you have settled on a platform. I often do that, and use the structure to help define what features go on which platform. Or even to make informed choices about the platform needs.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Information architecture is not about the UI, but the users, their expectations and experiences. </a:t>
            </a:r>
          </a:p>
        </p:txBody>
      </p:sp>
      <p:sp>
        <p:nvSpPr>
          <p:cNvPr id="4" name="Slide Number Placeholder 3"/>
          <p:cNvSpPr>
            <a:spLocks noGrp="1"/>
          </p:cNvSpPr>
          <p:nvPr>
            <p:ph type="sldNum" sz="quarter" idx="10"/>
          </p:nvPr>
        </p:nvSpPr>
        <p:spPr/>
        <p:txBody>
          <a:bodyPr/>
          <a:lstStyle/>
          <a:p>
            <a:fld id="{C19D55F2-16B5-3A42-80D9-9BC8F66E0B68}" type="slidenum">
              <a:rPr lang="en-US" smtClean="0"/>
              <a:t>3</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For a long time, we have assumed computers are </a:t>
            </a:r>
            <a:r>
              <a:rPr lang="en-US" sz="1200" i="0" kern="1200" baseline="0" dirty="0" err="1" smtClean="0">
                <a:solidFill>
                  <a:schemeClr val="tx1"/>
                </a:solidFill>
                <a:effectLst/>
                <a:latin typeface="+mn-lt"/>
                <a:ea typeface="+mn-ea"/>
                <a:cs typeface="+mn-cs"/>
              </a:rPr>
              <a:t>infalliable</a:t>
            </a:r>
            <a:r>
              <a:rPr lang="en-US" sz="1200" i="0" kern="1200" baseline="0" dirty="0" smtClean="0">
                <a:solidFill>
                  <a:schemeClr val="tx1"/>
                </a:solidFill>
                <a:effectLst/>
                <a:latin typeface="+mn-lt"/>
                <a:ea typeface="+mn-ea"/>
                <a:cs typeface="+mn-cs"/>
              </a:rPr>
              <a:t>, but long ago they were not, and lately we have realized that in aggregate, there are still problems.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Resilience engineering is something used to keep big, reliable services like Google, Facebook, </a:t>
            </a:r>
            <a:r>
              <a:rPr lang="en-US" sz="1200" i="0" kern="1200" baseline="0" dirty="0" err="1" smtClean="0">
                <a:solidFill>
                  <a:schemeClr val="tx1"/>
                </a:solidFill>
                <a:effectLst/>
                <a:latin typeface="+mn-lt"/>
                <a:ea typeface="+mn-ea"/>
                <a:cs typeface="+mn-cs"/>
              </a:rPr>
              <a:t>Etsy</a:t>
            </a:r>
            <a:r>
              <a:rPr lang="en-US" sz="1200" i="0" kern="1200" baseline="0" dirty="0" smtClean="0">
                <a:solidFill>
                  <a:schemeClr val="tx1"/>
                </a:solidFill>
                <a:effectLst/>
                <a:latin typeface="+mn-lt"/>
                <a:ea typeface="+mn-ea"/>
                <a:cs typeface="+mn-cs"/>
              </a:rPr>
              <a:t>, Flickr, Yahoo, or Amazon online. At a deep engineering level they follow practices and procedures to assure their systems are not brittle, and avoid failure or fail gracefully and can be fixed easily even with power failures, network breaks and typhoons.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Resilience is usually defined as the ability of a system to absorb disruptions without tipping over to a new kind of order. A building when exposed to too much lateral ground movement settles into a state of “pile of rubble on the ground” unless you design it to resist this disruption adequately.</a:t>
            </a:r>
          </a:p>
        </p:txBody>
      </p:sp>
      <p:sp>
        <p:nvSpPr>
          <p:cNvPr id="4" name="Slide Number Placeholder 3"/>
          <p:cNvSpPr>
            <a:spLocks noGrp="1"/>
          </p:cNvSpPr>
          <p:nvPr>
            <p:ph type="sldNum" sz="quarter" idx="10"/>
          </p:nvPr>
        </p:nvSpPr>
        <p:spPr/>
        <p:txBody>
          <a:bodyPr/>
          <a:lstStyle/>
          <a:p>
            <a:fld id="{C19D55F2-16B5-3A42-80D9-9BC8F66E0B68}" type="slidenum">
              <a:rPr lang="en-US" smtClean="0"/>
              <a:t>4</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effectLst/>
                <a:latin typeface="+mn-lt"/>
                <a:ea typeface="+mn-ea"/>
                <a:cs typeface="+mn-cs"/>
              </a:rPr>
              <a:t>You can’t prevent these problems, so you have to expect and plan for them.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From our point of view, remember is that everything you do is too complex to adequately model and map. Assume you have always missed something, so you are prepared to deal with the unexpected, both in design and so you can modify your product over time to take advantage of new ways you find people using your information. </a:t>
            </a:r>
          </a:p>
        </p:txBody>
      </p:sp>
      <p:sp>
        <p:nvSpPr>
          <p:cNvPr id="4" name="Slide Number Placeholder 3"/>
          <p:cNvSpPr>
            <a:spLocks noGrp="1"/>
          </p:cNvSpPr>
          <p:nvPr>
            <p:ph type="sldNum" sz="quarter" idx="10"/>
          </p:nvPr>
        </p:nvSpPr>
        <p:spPr/>
        <p:txBody>
          <a:bodyPr/>
          <a:lstStyle/>
          <a:p>
            <a:fld id="{C19D55F2-16B5-3A42-80D9-9BC8F66E0B68}" type="slidenum">
              <a:rPr lang="en-US" smtClean="0"/>
              <a:t>5</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say there’s also something called </a:t>
            </a:r>
            <a:r>
              <a:rPr lang="en-US" sz="1200" b="1" i="1" kern="1200" dirty="0" smtClean="0">
                <a:solidFill>
                  <a:schemeClr val="tx1"/>
                </a:solidFill>
                <a:latin typeface="+mn-lt"/>
                <a:ea typeface="+mn-ea"/>
                <a:cs typeface="+mn-cs"/>
              </a:rPr>
              <a:t>Resilience Design</a:t>
            </a:r>
            <a:r>
              <a:rPr lang="en-US" sz="1200" kern="1200" dirty="0" smtClean="0">
                <a:solidFill>
                  <a:schemeClr val="tx1"/>
                </a:solidFill>
                <a:latin typeface="+mn-lt"/>
                <a:ea typeface="+mn-ea"/>
                <a:cs typeface="+mn-cs"/>
              </a:rPr>
              <a:t>. Here’s a simple example…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Though I love my </a:t>
            </a:r>
            <a:r>
              <a:rPr lang="en-US" sz="1200" kern="1200" dirty="0" err="1" smtClean="0">
                <a:solidFill>
                  <a:schemeClr val="tx1"/>
                </a:solidFill>
                <a:latin typeface="+mn-lt"/>
                <a:ea typeface="+mn-ea"/>
                <a:cs typeface="+mn-cs"/>
              </a:rPr>
              <a:t>smartwatches</a:t>
            </a:r>
            <a:r>
              <a:rPr lang="en-US" sz="1200" kern="1200" dirty="0" smtClean="0">
                <a:solidFill>
                  <a:schemeClr val="tx1"/>
                </a:solidFill>
                <a:latin typeface="+mn-lt"/>
                <a:ea typeface="+mn-ea"/>
                <a:cs typeface="+mn-cs"/>
              </a:rPr>
              <a:t>, I also still wear normal dial watches. One is a dive watch,</a:t>
            </a:r>
            <a:r>
              <a:rPr lang="en-US" sz="1200" kern="1200" baseline="0" dirty="0" smtClean="0">
                <a:solidFill>
                  <a:schemeClr val="tx1"/>
                </a:solidFill>
                <a:latin typeface="+mn-lt"/>
                <a:ea typeface="+mn-ea"/>
                <a:cs typeface="+mn-cs"/>
              </a:rPr>
              <a:t> because it’s shiny, </a:t>
            </a:r>
            <a:r>
              <a:rPr lang="en-US" sz="1200" kern="1200" dirty="0" smtClean="0">
                <a:solidFill>
                  <a:schemeClr val="tx1"/>
                </a:solidFill>
                <a:latin typeface="+mn-lt"/>
                <a:ea typeface="+mn-ea"/>
                <a:cs typeface="+mn-cs"/>
              </a:rPr>
              <a:t>not because I am a diver or anything. It is one of those with a twisty ring around the outside. That part with</a:t>
            </a:r>
            <a:r>
              <a:rPr lang="en-US" sz="1200" kern="1200" baseline="0" dirty="0" smtClean="0">
                <a:solidFill>
                  <a:schemeClr val="tx1"/>
                </a:solidFill>
                <a:latin typeface="+mn-lt"/>
                <a:ea typeface="+mn-ea"/>
                <a:cs typeface="+mn-cs"/>
              </a:rPr>
              <a:t> the numbers twists around.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you don't know, and I didn't until recently, this is used as a simple timer. But on mine, and on all dive watches (vs. Aviators</a:t>
            </a:r>
            <a:r>
              <a:rPr lang="en-US" sz="1200" kern="1200" baseline="0" dirty="0" smtClean="0">
                <a:solidFill>
                  <a:schemeClr val="tx1"/>
                </a:solidFill>
                <a:latin typeface="+mn-lt"/>
                <a:ea typeface="+mn-ea"/>
                <a:cs typeface="+mn-cs"/>
              </a:rPr>
              <a:t> watches)</a:t>
            </a:r>
            <a:r>
              <a:rPr lang="en-US" sz="1200" kern="1200" dirty="0" smtClean="0">
                <a:solidFill>
                  <a:schemeClr val="tx1"/>
                </a:solidFill>
                <a:latin typeface="+mn-lt"/>
                <a:ea typeface="+mn-ea"/>
                <a:cs typeface="+mn-cs"/>
              </a:rPr>
              <a:t>, the ring only goes one way. The </a:t>
            </a:r>
            <a:r>
              <a:rPr lang="en-US" sz="1200" kern="1200" dirty="0" err="1" smtClean="0">
                <a:solidFill>
                  <a:schemeClr val="tx1"/>
                </a:solidFill>
                <a:latin typeface="+mn-lt"/>
                <a:ea typeface="+mn-ea"/>
                <a:cs typeface="+mn-cs"/>
              </a:rPr>
              <a:t>clicky</a:t>
            </a:r>
            <a:r>
              <a:rPr lang="en-US" sz="1200" kern="1200" dirty="0" smtClean="0">
                <a:solidFill>
                  <a:schemeClr val="tx1"/>
                </a:solidFill>
                <a:latin typeface="+mn-lt"/>
                <a:ea typeface="+mn-ea"/>
                <a:cs typeface="+mn-cs"/>
              </a:rPr>
              <a:t> detent lets it go counter-clockwise, only. WHY? … Because it's for timing remaining air. The ring might get bumped and change it's setting. Having it show less time might be inconvenient, but going the other way might kill you. And, you don't even need to know this. It just works. That's the sort of brilliantly-simple answer I am talking about with resilient design.</a:t>
            </a:r>
            <a:endParaRPr lang="en-US" sz="2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6</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kern="1200" baseline="0" dirty="0" smtClean="0">
                <a:solidFill>
                  <a:schemeClr val="tx1"/>
                </a:solidFill>
                <a:effectLst/>
                <a:latin typeface="+mn-lt"/>
                <a:ea typeface="+mn-ea"/>
                <a:cs typeface="+mn-cs"/>
              </a:rPr>
              <a:t>You need to make your designs resilient because users will never, ever do what you expect. You, or others in your organization, probably draw diagrams that assume everyone starts at the home page, drills down through a preferred path and gets their information.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It’s not true. People bookmark, share, and search. They use your process in unexpected ways, and your system returns errors or data you didn’t expect. If you try to design to accommodate these, or to test for them in the traditional use case model, you CAN’T. For one project I worked on, I did some quick math and to create the use cases for all variations would take approximately the remaining life of the universe.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Really.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These are arbitrarily complex products, so don’t lament, embrace the complexity.</a:t>
            </a:r>
          </a:p>
          <a:p>
            <a:endParaRPr lang="en-US"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t>7</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506898"/>
            <a:ext cx="5486400" cy="4951302"/>
          </a:xfrm>
        </p:spPr>
        <p:txBody>
          <a:bodyPr/>
          <a:lstStyle/>
          <a:p>
            <a:r>
              <a:rPr lang="en-US" kern="1200" baseline="0" dirty="0" smtClean="0">
                <a:solidFill>
                  <a:schemeClr val="tx1"/>
                </a:solidFill>
                <a:effectLst/>
                <a:latin typeface="+mn-lt"/>
                <a:ea typeface="+mn-ea"/>
                <a:cs typeface="+mn-cs"/>
              </a:rPr>
              <a:t>And this happens before they even get to you. On a typical website, I find that home page as the entry point is rarely over 10%, and is often so low as to be ignored; hundreds of visits a month when hundreds of thousands visit the site.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This chart is real data and is typical of many clients I work for. </a:t>
            </a:r>
          </a:p>
        </p:txBody>
      </p:sp>
      <p:sp>
        <p:nvSpPr>
          <p:cNvPr id="4" name="Slide Number Placeholder 3"/>
          <p:cNvSpPr>
            <a:spLocks noGrp="1"/>
          </p:cNvSpPr>
          <p:nvPr>
            <p:ph type="sldNum" sz="quarter" idx="10"/>
          </p:nvPr>
        </p:nvSpPr>
        <p:spPr/>
        <p:txBody>
          <a:bodyPr/>
          <a:lstStyle/>
          <a:p>
            <a:fld id="{C19D55F2-16B5-3A42-80D9-9BC8F66E0B68}" type="slidenum">
              <a:rPr lang="en-US" smtClean="0"/>
              <a:t>8</a:t>
            </a:fld>
            <a:endParaRPr lang="en-US"/>
          </a:p>
        </p:txBody>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3575050" cy="2682875"/>
          </a:xfrm>
        </p:spPr>
      </p:sp>
      <p:sp>
        <p:nvSpPr>
          <p:cNvPr id="3" name="Notes Placeholder 2"/>
          <p:cNvSpPr>
            <a:spLocks noGrp="1"/>
          </p:cNvSpPr>
          <p:nvPr>
            <p:ph type="body" idx="1"/>
          </p:nvPr>
        </p:nvSpPr>
        <p:spPr>
          <a:xfrm>
            <a:off x="685800" y="3717845"/>
            <a:ext cx="5486400" cy="4603930"/>
          </a:xfrm>
        </p:spPr>
        <p:txBody>
          <a:bodyPr/>
          <a:lstStyle/>
          <a:p>
            <a:r>
              <a:rPr lang="en-US" kern="1200" baseline="0" dirty="0" smtClean="0">
                <a:solidFill>
                  <a:schemeClr val="tx1"/>
                </a:solidFill>
                <a:effectLst/>
                <a:latin typeface="+mn-lt"/>
                <a:ea typeface="+mn-ea"/>
                <a:cs typeface="+mn-cs"/>
              </a:rPr>
              <a:t>This is even more important with the way people engage on mobile devices. People seek out and consume content sometimes a few seconds at a time. They get interrupted, and come back to read a bit again so it has to be ready for them. Does your information work well and make sense if set aside for a few minutes? A few hours? Make sure session expiry and other technical things don</a:t>
            </a:r>
            <a:r>
              <a:rPr lang="fr-FR" kern="1200" baseline="0" dirty="0" smtClean="0">
                <a:solidFill>
                  <a:schemeClr val="tx1"/>
                </a:solidFill>
                <a:effectLst/>
                <a:latin typeface="+mn-lt"/>
                <a:ea typeface="+mn-ea"/>
                <a:cs typeface="+mn-cs"/>
              </a:rPr>
              <a:t>’</a:t>
            </a:r>
            <a:r>
              <a:rPr lang="en-US" kern="1200" baseline="0" dirty="0" smtClean="0">
                <a:solidFill>
                  <a:schemeClr val="tx1"/>
                </a:solidFill>
                <a:effectLst/>
                <a:latin typeface="+mn-lt"/>
                <a:ea typeface="+mn-ea"/>
                <a:cs typeface="+mn-cs"/>
              </a:rPr>
              <a:t>t get in the way of users coming back. </a:t>
            </a:r>
          </a:p>
          <a:p>
            <a:endParaRPr lang="en-US" kern="1200" baseline="0" dirty="0" smtClean="0">
              <a:solidFill>
                <a:schemeClr val="tx1"/>
              </a:solidFill>
              <a:effectLst/>
              <a:latin typeface="+mn-lt"/>
              <a:ea typeface="+mn-ea"/>
              <a:cs typeface="+mn-cs"/>
            </a:endParaRPr>
          </a:p>
          <a:p>
            <a:r>
              <a:rPr lang="en-US" kern="1200" baseline="0" dirty="0" smtClean="0">
                <a:solidFill>
                  <a:schemeClr val="tx1"/>
                </a:solidFill>
                <a:effectLst/>
                <a:latin typeface="+mn-lt"/>
                <a:ea typeface="+mn-ea"/>
                <a:cs typeface="+mn-cs"/>
              </a:rPr>
              <a:t>And, remind them to come back. Use SMS, and app notifications or reminders within the site or app of items that may be interesting or that they didn’t complete. Or emails. Or postcards. Or whatever fits the way you have a conversation with your customers or users. </a:t>
            </a:r>
          </a:p>
        </p:txBody>
      </p:sp>
      <p:sp>
        <p:nvSpPr>
          <p:cNvPr id="4" name="Slide Number Placeholder 3"/>
          <p:cNvSpPr>
            <a:spLocks noGrp="1"/>
          </p:cNvSpPr>
          <p:nvPr>
            <p:ph type="sldNum" sz="quarter" idx="10"/>
          </p:nvPr>
        </p:nvSpPr>
        <p:spPr/>
        <p:txBody>
          <a:bodyPr/>
          <a:lstStyle/>
          <a:p>
            <a:fld id="{C19D55F2-16B5-3A42-80D9-9BC8F66E0B68}" type="slidenum">
              <a:rPr lang="en-US" smtClean="0"/>
              <a:t>9</a:t>
            </a:fld>
            <a:endParaRPr lang="en-US"/>
          </a:p>
        </p:txBody>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a:t>
            </a:fld>
            <a:endParaRPr lang="en-US" dirty="0">
              <a:solidFill>
                <a:schemeClr val="bg1">
                  <a:lumMod val="50000"/>
                </a:schemeClr>
              </a:solidFill>
              <a:latin typeface="Akzidenz Grotesk"/>
              <a:cs typeface="Akzidenz Grotesk"/>
            </a:endParaRPr>
          </a:p>
        </p:txBody>
      </p:sp>
      <p:sp>
        <p:nvSpPr>
          <p:cNvPr id="9" name="Rectangle 8"/>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
        <p:nvSpPr>
          <p:cNvPr id="10" name="Rectangle 9"/>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1" name="Rectangle 10"/>
          <p:cNvSpPr/>
          <p:nvPr userDrawn="1"/>
        </p:nvSpPr>
        <p:spPr>
          <a:xfrm>
            <a:off x="155250" y="170087"/>
            <a:ext cx="6996664" cy="646331"/>
          </a:xfrm>
          <a:prstGeom prst="rect">
            <a:avLst/>
          </a:prstGeom>
          <a:noFill/>
        </p:spPr>
        <p:txBody>
          <a:bodyPr wrap="square">
            <a:spAutoFit/>
          </a:bodyPr>
          <a:lstStyle/>
          <a:p>
            <a:r>
              <a:rPr lang="en-US" sz="1800" b="0" i="0" kern="1200" dirty="0" smtClean="0">
                <a:solidFill>
                  <a:schemeClr val="bg1">
                    <a:alpha val="89000"/>
                  </a:schemeClr>
                </a:solidFill>
                <a:latin typeface="Palatino"/>
                <a:ea typeface="+mn-ea"/>
                <a:cs typeface="Palatino"/>
              </a:rPr>
              <a:t>The Complete Guide to</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Designing Mobile</a:t>
            </a:r>
            <a:r>
              <a:rPr lang="en-US" sz="1800" b="0" i="0" kern="1200" baseline="0" dirty="0" smtClean="0">
                <a:solidFill>
                  <a:schemeClr val="bg1">
                    <a:alpha val="89000"/>
                  </a:schemeClr>
                </a:solidFill>
                <a:latin typeface="Palatino"/>
                <a:ea typeface="+mn-ea"/>
                <a:cs typeface="Palatino"/>
              </a:rPr>
              <a:t> </a:t>
            </a:r>
            <a:r>
              <a:rPr lang="en-US" sz="1800" b="0" i="0" kern="1200" dirty="0" smtClean="0">
                <a:solidFill>
                  <a:schemeClr val="bg1">
                    <a:alpha val="89000"/>
                  </a:schemeClr>
                </a:solidFill>
                <a:latin typeface="Palatino"/>
                <a:ea typeface="+mn-ea"/>
                <a:cs typeface="Palatino"/>
              </a:rPr>
              <a:t>User Experiences</a:t>
            </a:r>
          </a:p>
          <a:p>
            <a:r>
              <a:rPr lang="en-US" sz="1800" b="0" i="0" kern="1200" baseline="0" dirty="0" smtClean="0">
                <a:solidFill>
                  <a:schemeClr val="bg1">
                    <a:alpha val="89000"/>
                  </a:schemeClr>
                </a:solidFill>
                <a:latin typeface="Palatino"/>
                <a:ea typeface="+mn-ea"/>
                <a:cs typeface="Palatino"/>
              </a:rPr>
              <a:t>6) Information Architecture</a:t>
            </a: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rgbClr val="F2806C"/>
          </a:solidFill>
          <a:latin typeface="Palatino"/>
          <a:ea typeface="+mj-ea"/>
          <a:cs typeface="Palatino"/>
        </a:defRPr>
      </a:lvl1pPr>
    </p:titleStyle>
    <p:bodyStyle>
      <a:lvl1pPr marL="342900" indent="-342900" algn="l" defTabSz="457200" rtl="0" eaLnBrk="1" latinLnBrk="0" hangingPunct="1">
        <a:spcBef>
          <a:spcPct val="20000"/>
        </a:spcBef>
        <a:buFont typeface="Arial"/>
        <a:buChar char="•"/>
        <a:defRPr sz="3600" kern="1200">
          <a:solidFill>
            <a:srgbClr val="F2806C"/>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rgbClr val="F2806C"/>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rgbClr val="F2806C"/>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4.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4.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7.png"/><Relationship Id="rId6" Type="http://schemas.openxmlformats.org/officeDocument/2006/relationships/image" Target="../media/image4.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8.jpeg"/><Relationship Id="rId6" Type="http://schemas.openxmlformats.org/officeDocument/2006/relationships/image" Target="../media/image4.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9.png"/><Relationship Id="rId6" Type="http://schemas.openxmlformats.org/officeDocument/2006/relationships/image" Target="../media/image4.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10.png"/><Relationship Id="rId6" Type="http://schemas.openxmlformats.org/officeDocument/2006/relationships/image" Target="../media/image4.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4.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4.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4.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9.xml"/><Relationship Id="rId5" Type="http://schemas.openxmlformats.org/officeDocument/2006/relationships/image" Target="../media/image4.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4.png"/><Relationship Id="rId1" Type="http://schemas.microsoft.com/office/2007/relationships/media" Target="../media/media20.wav"/><Relationship Id="rId2" Type="http://schemas.openxmlformats.org/officeDocument/2006/relationships/audio" Target="../media/media20.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4.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4.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4.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4.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6.png"/><Relationship Id="rId6" Type="http://schemas.openxmlformats.org/officeDocument/2006/relationships/image" Target="../media/image4.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4.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11" name="TextBox 10"/>
          <p:cNvSpPr txBox="1"/>
          <p:nvPr/>
        </p:nvSpPr>
        <p:spPr>
          <a:xfrm>
            <a:off x="-3428853" y="-15888"/>
            <a:ext cx="3262654" cy="5940088"/>
          </a:xfrm>
          <a:prstGeom prst="rect">
            <a:avLst/>
          </a:prstGeom>
          <a:solidFill>
            <a:srgbClr val="CCFFCC"/>
          </a:solidFill>
        </p:spPr>
        <p:txBody>
          <a:bodyPr wrap="square" rtlCol="0">
            <a:spAutoFit/>
          </a:bodyPr>
          <a:lstStyle/>
          <a:p>
            <a:r>
              <a:rPr lang="en-US" sz="2000" b="1" dirty="0"/>
              <a:t>TIMING/VIDEO</a:t>
            </a:r>
          </a:p>
          <a:p>
            <a:r>
              <a:rPr lang="en-US" sz="2000" b="1" dirty="0"/>
              <a:t>Remove auto-advancing after creating a video version:</a:t>
            </a:r>
          </a:p>
          <a:p>
            <a:endParaRPr lang="en-US" sz="2000" b="1" dirty="0"/>
          </a:p>
          <a:p>
            <a:r>
              <a:rPr lang="en-US" sz="2000" b="1" dirty="0"/>
              <a:t>On/Off:</a:t>
            </a:r>
          </a:p>
          <a:p>
            <a:r>
              <a:rPr lang="en-US" sz="2000" dirty="0"/>
              <a:t>In the tabs (not menu): “Slide Show” </a:t>
            </a:r>
          </a:p>
          <a:p>
            <a:r>
              <a:rPr lang="en-US" sz="2000" dirty="0"/>
              <a:t>[X] Play Narrations</a:t>
            </a:r>
          </a:p>
          <a:p>
            <a:r>
              <a:rPr lang="en-US" sz="2000" dirty="0"/>
              <a:t>[X] Use Timings</a:t>
            </a:r>
          </a:p>
          <a:p>
            <a:r>
              <a:rPr lang="en-US" sz="2000" dirty="0"/>
              <a:t>[  ] Show Media Controls</a:t>
            </a:r>
          </a:p>
          <a:p>
            <a:endParaRPr lang="en-US" sz="2000" dirty="0"/>
          </a:p>
          <a:p>
            <a:r>
              <a:rPr lang="en-US" sz="2000" b="1" dirty="0"/>
              <a:t>Clear the timings completely:</a:t>
            </a:r>
          </a:p>
          <a:p>
            <a:r>
              <a:rPr lang="en-US" sz="2000" dirty="0"/>
              <a:t>Select all the slides</a:t>
            </a:r>
          </a:p>
          <a:p>
            <a:r>
              <a:rPr lang="en-US" sz="2000" dirty="0"/>
              <a:t>Right click a slide &gt; “Slide Transition…”</a:t>
            </a:r>
          </a:p>
          <a:p>
            <a:r>
              <a:rPr lang="en-US" sz="2000" dirty="0"/>
              <a:t>In the “Advance slide” section uncheck “Automatically after”</a:t>
            </a:r>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7" name="TextBox 6"/>
          <p:cNvSpPr txBox="1"/>
          <p:nvPr/>
        </p:nvSpPr>
        <p:spPr>
          <a:xfrm>
            <a:off x="9284922" y="834496"/>
            <a:ext cx="3262654" cy="954107"/>
          </a:xfrm>
          <a:prstGeom prst="rect">
            <a:avLst/>
          </a:prstGeom>
          <a:solidFill>
            <a:srgbClr val="CCFFCC"/>
          </a:solidFill>
        </p:spPr>
        <p:txBody>
          <a:bodyPr wrap="square" rtlCol="0">
            <a:spAutoFit/>
          </a:bodyPr>
          <a:lstStyle/>
          <a:p>
            <a:r>
              <a:rPr lang="en-US" sz="2800" b="1" dirty="0" smtClean="0"/>
              <a:t>NOTHING LONGER THAN 20 minutes!</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10" name="Title 1"/>
          <p:cNvSpPr txBox="1">
            <a:spLocks/>
          </p:cNvSpPr>
          <p:nvPr/>
        </p:nvSpPr>
        <p:spPr>
          <a:xfrm>
            <a:off x="685801" y="1486918"/>
            <a:ext cx="7887112" cy="2934475"/>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bg1"/>
                </a:solidFill>
                <a:latin typeface="Palatino"/>
                <a:ea typeface="+mj-ea"/>
                <a:cs typeface="Palatino"/>
              </a:defRPr>
            </a:lvl1pPr>
          </a:lstStyle>
          <a:p>
            <a:r>
              <a:rPr lang="en-US" sz="2000" dirty="0" smtClean="0">
                <a:solidFill>
                  <a:srgbClr val="FFFFFF"/>
                </a:solidFill>
              </a:rPr>
              <a:t>The complete guide to</a:t>
            </a:r>
            <a:r>
              <a:rPr lang="en-US" sz="1600" dirty="0" smtClean="0">
                <a:solidFill>
                  <a:srgbClr val="FFFFFF"/>
                </a:solidFill>
              </a:rPr>
              <a:t/>
            </a:r>
            <a:br>
              <a:rPr lang="en-US" sz="1600" dirty="0" smtClean="0">
                <a:solidFill>
                  <a:srgbClr val="FFFFFF"/>
                </a:solidFill>
              </a:rPr>
            </a:br>
            <a:r>
              <a:rPr lang="en-US" sz="4800" dirty="0" smtClean="0">
                <a:solidFill>
                  <a:srgbClr val="FFFFFF"/>
                </a:solidFill>
              </a:rPr>
              <a:t>Designing Mobile</a:t>
            </a:r>
            <a:br>
              <a:rPr lang="en-US" sz="4800" dirty="0" smtClean="0">
                <a:solidFill>
                  <a:srgbClr val="FFFFFF"/>
                </a:solidFill>
              </a:rPr>
            </a:br>
            <a:r>
              <a:rPr lang="en-US" sz="4800" dirty="0" smtClean="0">
                <a:solidFill>
                  <a:srgbClr val="FFFFFF"/>
                </a:solidFill>
              </a:rPr>
              <a:t>User Experiences</a:t>
            </a:r>
            <a:br>
              <a:rPr lang="en-US" sz="4800" dirty="0" smtClean="0">
                <a:solidFill>
                  <a:srgbClr val="FFFFFF"/>
                </a:solidFill>
              </a:rPr>
            </a:br>
            <a:r>
              <a:rPr lang="en-US" sz="2000" dirty="0" smtClean="0">
                <a:solidFill>
                  <a:srgbClr val="FFFFFF"/>
                </a:solidFill>
              </a:rPr>
              <a:t/>
            </a:r>
            <a:br>
              <a:rPr lang="en-US" sz="2000" dirty="0" smtClean="0">
                <a:solidFill>
                  <a:srgbClr val="FFFFFF"/>
                </a:solidFill>
              </a:rPr>
            </a:br>
            <a:r>
              <a:rPr lang="en-US" sz="3200" i="1" dirty="0"/>
              <a:t>6) Information Architecture</a:t>
            </a:r>
            <a:endParaRPr lang="en-US" sz="3200" dirty="0">
              <a:solidFill>
                <a:srgbClr val="FFFFFF"/>
              </a:solidFill>
            </a:endParaRPr>
          </a:p>
        </p:txBody>
      </p:sp>
      <p:sp>
        <p:nvSpPr>
          <p:cNvPr id="12" name="Subtitle 2"/>
          <p:cNvSpPr>
            <a:spLocks noGrp="1"/>
          </p:cNvSpPr>
          <p:nvPr>
            <p:ph type="subTitle" idx="1"/>
          </p:nvPr>
        </p:nvSpPr>
        <p:spPr>
          <a:xfrm>
            <a:off x="685801" y="5031631"/>
            <a:ext cx="5083581" cy="921782"/>
          </a:xfrm>
        </p:spPr>
        <p:txBody>
          <a:bodyPr/>
          <a:lstStyle/>
          <a:p>
            <a:r>
              <a:rPr lang="en-US" sz="2000" dirty="0" smtClean="0"/>
              <a:t>@shoobe01</a:t>
            </a:r>
          </a:p>
          <a:p>
            <a:r>
              <a:rPr lang="en-US" sz="2000" dirty="0" smtClean="0"/>
              <a:t>4ourth.com</a:t>
            </a:r>
            <a:endParaRPr lang="en-US" i="1" dirty="0"/>
          </a:p>
        </p:txBody>
      </p:sp>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14632">
        <p:fade/>
      </p:transition>
    </mc:Choice>
    <mc:Fallback xmlns="">
      <p:transition xmlns:p14="http://schemas.microsoft.com/office/powerpoint/2010/main" advTm="146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854" y="1808310"/>
            <a:ext cx="7501468" cy="4524315"/>
          </a:xfrm>
          <a:prstGeom prst="rect">
            <a:avLst/>
          </a:prstGeom>
          <a:noFill/>
        </p:spPr>
        <p:txBody>
          <a:bodyPr wrap="square" rtlCol="0">
            <a:spAutoFit/>
          </a:bodyPr>
          <a:lstStyle/>
          <a:p>
            <a:r>
              <a:rPr lang="en-US" sz="4000" i="1" dirty="0">
                <a:solidFill>
                  <a:srgbClr val="F2806C"/>
                </a:solidFill>
                <a:latin typeface="Palatino"/>
                <a:cs typeface="Palatino"/>
              </a:rPr>
              <a:t>“I publish a website, but tens of thousands of my most loyal readers consume it using RSS apps. What should they count as, “app” or “web”?</a:t>
            </a:r>
          </a:p>
          <a:p>
            <a:r>
              <a:rPr lang="en-US" sz="4000" i="1" dirty="0" smtClean="0">
                <a:solidFill>
                  <a:srgbClr val="F2806C"/>
                </a:solidFill>
                <a:latin typeface="Palatino"/>
                <a:cs typeface="Palatino"/>
              </a:rPr>
              <a:t>I </a:t>
            </a:r>
            <a:r>
              <a:rPr lang="en-US" sz="4000" i="1" dirty="0">
                <a:solidFill>
                  <a:srgbClr val="F2806C"/>
                </a:solidFill>
                <a:latin typeface="Palatino"/>
                <a:cs typeface="Palatino"/>
              </a:rPr>
              <a:t>say: who cares? It’s all the web.”</a:t>
            </a:r>
          </a:p>
          <a:p>
            <a:r>
              <a:rPr lang="en-US" sz="2400" i="1" dirty="0">
                <a:solidFill>
                  <a:srgbClr val="F2806C"/>
                </a:solidFill>
                <a:latin typeface="Palatino"/>
                <a:cs typeface="Palatino"/>
              </a:rPr>
              <a:t>									–	</a:t>
            </a:r>
            <a:r>
              <a:rPr lang="en-US" sz="2400" i="1" dirty="0" smtClean="0">
                <a:solidFill>
                  <a:srgbClr val="F2806C"/>
                </a:solidFill>
                <a:latin typeface="Palatino"/>
                <a:cs typeface="Palatino"/>
              </a:rPr>
              <a:t>John Gruber</a:t>
            </a:r>
            <a:endParaRPr lang="en-US" sz="2400" i="1" dirty="0">
              <a:solidFill>
                <a:srgbClr val="F2806C"/>
              </a:solidFill>
              <a:latin typeface="Palatino"/>
              <a:cs typeface="Palatino"/>
            </a:endParaRPr>
          </a:p>
          <a:p>
            <a:r>
              <a:rPr lang="en-US" sz="2400" i="1" dirty="0">
                <a:solidFill>
                  <a:srgbClr val="F2806C"/>
                </a:solidFill>
                <a:latin typeface="Palatino"/>
                <a:cs typeface="Palatino"/>
              </a:rPr>
              <a:t>										</a:t>
            </a:r>
            <a:r>
              <a:rPr lang="en-US" sz="2400" i="1" dirty="0" smtClean="0">
                <a:solidFill>
                  <a:srgbClr val="F2806C"/>
                </a:solidFill>
                <a:latin typeface="Palatino"/>
                <a:cs typeface="Palatino"/>
              </a:rPr>
              <a:t>@</a:t>
            </a:r>
            <a:r>
              <a:rPr lang="en-US" sz="2400" i="1" dirty="0" err="1">
                <a:solidFill>
                  <a:srgbClr val="F2806C"/>
                </a:solidFill>
                <a:latin typeface="Palatino"/>
                <a:cs typeface="Palatino"/>
              </a:rPr>
              <a:t>daringfireball</a:t>
            </a:r>
            <a:endParaRPr lang="en-US" sz="2400" i="1" dirty="0">
              <a:solidFill>
                <a:srgbClr val="F2806C"/>
              </a:solidFill>
              <a:latin typeface="Palatino"/>
              <a:cs typeface="Palatino"/>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19945371"/>
      </p:ext>
    </p:extLst>
  </p:cSld>
  <p:clrMapOvr>
    <a:masterClrMapping/>
  </p:clrMapOvr>
  <mc:AlternateContent xmlns:mc="http://schemas.openxmlformats.org/markup-compatibility/2006" xmlns:p14="http://schemas.microsoft.com/office/powerpoint/2010/main">
    <mc:Choice Requires="p14">
      <p:transition spd="slow" p14:dur="2000" advTm="13562"/>
    </mc:Choice>
    <mc:Fallback xmlns="">
      <p:transition xmlns:p14="http://schemas.microsoft.com/office/powerpoint/2010/main" spd="slow" advTm="1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854" y="1989714"/>
            <a:ext cx="7501468" cy="3293209"/>
          </a:xfrm>
          <a:prstGeom prst="rect">
            <a:avLst/>
          </a:prstGeom>
          <a:noFill/>
        </p:spPr>
        <p:txBody>
          <a:bodyPr wrap="square" rtlCol="0">
            <a:spAutoFit/>
          </a:bodyPr>
          <a:lstStyle/>
          <a:p>
            <a:r>
              <a:rPr lang="en-US" sz="4000" i="1" dirty="0" smtClean="0">
                <a:solidFill>
                  <a:srgbClr val="F2806C"/>
                </a:solidFill>
                <a:latin typeface="Palatino"/>
                <a:cs typeface="Palatino"/>
              </a:rPr>
              <a:t>“Sadly, no </a:t>
            </a:r>
            <a:r>
              <a:rPr lang="en-US" sz="4000" i="1" dirty="0">
                <a:solidFill>
                  <a:srgbClr val="F2806C"/>
                </a:solidFill>
                <a:latin typeface="Palatino"/>
                <a:cs typeface="Palatino"/>
              </a:rPr>
              <a:t>decision about architecture is a decision, one that will determine your success or failure as a company</a:t>
            </a:r>
            <a:r>
              <a:rPr lang="en-US" sz="4000" i="1" dirty="0" smtClean="0">
                <a:solidFill>
                  <a:srgbClr val="F2806C"/>
                </a:solidFill>
                <a:latin typeface="Palatino"/>
                <a:cs typeface="Palatino"/>
              </a:rPr>
              <a:t>.”</a:t>
            </a:r>
            <a:endParaRPr lang="en-US" sz="4000" i="1" dirty="0">
              <a:solidFill>
                <a:srgbClr val="F2806C"/>
              </a:solidFill>
              <a:latin typeface="Palatino"/>
              <a:cs typeface="Palatino"/>
            </a:endParaRPr>
          </a:p>
          <a:p>
            <a:r>
              <a:rPr lang="en-US" sz="2400" i="1" dirty="0">
                <a:solidFill>
                  <a:srgbClr val="F2806C"/>
                </a:solidFill>
                <a:latin typeface="Palatino"/>
                <a:cs typeface="Palatino"/>
              </a:rPr>
              <a:t>									–	Michael </a:t>
            </a:r>
            <a:r>
              <a:rPr lang="en-US" sz="2400" i="1" dirty="0" smtClean="0">
                <a:solidFill>
                  <a:srgbClr val="F2806C"/>
                </a:solidFill>
                <a:latin typeface="Palatino"/>
                <a:cs typeface="Palatino"/>
              </a:rPr>
              <a:t>Sharkey</a:t>
            </a:r>
            <a:endParaRPr lang="en-US" sz="2400" i="1" dirty="0">
              <a:solidFill>
                <a:srgbClr val="F2806C"/>
              </a:solidFill>
              <a:latin typeface="Palatino"/>
              <a:cs typeface="Palatino"/>
            </a:endParaRPr>
          </a:p>
          <a:p>
            <a:r>
              <a:rPr lang="en-US" sz="2400" i="1" dirty="0">
                <a:solidFill>
                  <a:srgbClr val="F2806C"/>
                </a:solidFill>
                <a:latin typeface="Palatino"/>
                <a:cs typeface="Palatino"/>
              </a:rPr>
              <a:t>										</a:t>
            </a:r>
            <a:r>
              <a:rPr lang="en-US" sz="2400" i="1" dirty="0" smtClean="0">
                <a:solidFill>
                  <a:srgbClr val="F2806C"/>
                </a:solidFill>
                <a:latin typeface="Palatino"/>
                <a:cs typeface="Palatino"/>
              </a:rPr>
              <a:t>@</a:t>
            </a:r>
            <a:r>
              <a:rPr lang="en-US" sz="2400" i="1" dirty="0" err="1" smtClean="0">
                <a:solidFill>
                  <a:srgbClr val="F2806C"/>
                </a:solidFill>
                <a:latin typeface="Palatino"/>
                <a:cs typeface="Palatino"/>
              </a:rPr>
              <a:t>michaelsharkey</a:t>
            </a:r>
            <a:endParaRPr lang="en-US" sz="2400" i="1" dirty="0">
              <a:solidFill>
                <a:srgbClr val="F2806C"/>
              </a:solidFill>
              <a:latin typeface="Palatino"/>
              <a:cs typeface="Palatino"/>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99534553"/>
      </p:ext>
    </p:extLst>
  </p:cSld>
  <p:clrMapOvr>
    <a:masterClrMapping/>
  </p:clrMapOvr>
  <mc:AlternateContent xmlns:mc="http://schemas.openxmlformats.org/markup-compatibility/2006" xmlns:p14="http://schemas.microsoft.com/office/powerpoint/2010/main">
    <mc:Choice Requires="p14">
      <p:transition spd="slow" p14:dur="2000" advTm="80604"/>
    </mc:Choice>
    <mc:Fallback xmlns="">
      <p:transition xmlns:p14="http://schemas.microsoft.com/office/powerpoint/2010/main" spd="slow" advTm="8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ngri-sanitize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7092" y="1404797"/>
            <a:ext cx="8601065" cy="4436716"/>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45163554"/>
      </p:ext>
    </p:extLst>
  </p:cSld>
  <p:clrMapOvr>
    <a:masterClrMapping/>
  </p:clrMapOvr>
  <mc:AlternateContent xmlns:mc="http://schemas.openxmlformats.org/markup-compatibility/2006" xmlns:p14="http://schemas.microsoft.com/office/powerpoint/2010/main">
    <mc:Choice Requires="p14">
      <p:transition spd="slow" p14:dur="2000" advTm="45048"/>
    </mc:Choice>
    <mc:Fallback xmlns="">
      <p:transition xmlns:p14="http://schemas.microsoft.com/office/powerpoint/2010/main" spd="slow" advTm="4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DSC360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00" y="1026255"/>
            <a:ext cx="9331219" cy="6197600"/>
          </a:xfrm>
          <a:prstGeom prst="rect">
            <a:avLst/>
          </a:prstGeom>
        </p:spPr>
      </p:pic>
      <p:sp>
        <p:nvSpPr>
          <p:cNvPr id="8" name="TextBox 7"/>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13</a:t>
            </a:fld>
            <a:endParaRPr lang="en-US" dirty="0">
              <a:solidFill>
                <a:schemeClr val="bg1">
                  <a:lumMod val="50000"/>
                </a:schemeClr>
              </a:solidFill>
              <a:latin typeface="Akzidenz Grotesk"/>
              <a:cs typeface="Akzidenz Grotesk"/>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14363960"/>
      </p:ext>
    </p:extLst>
  </p:cSld>
  <p:clrMapOvr>
    <a:masterClrMapping/>
  </p:clrMapOvr>
  <mc:AlternateContent xmlns:mc="http://schemas.openxmlformats.org/markup-compatibility/2006" xmlns:p14="http://schemas.microsoft.com/office/powerpoint/2010/main">
    <mc:Choice Requires="p14">
      <p:transition spd="slow" p14:dur="2000" advTm="14021"/>
    </mc:Choice>
    <mc:Fallback xmlns="">
      <p:transition xmlns:p14="http://schemas.microsoft.com/office/powerpoint/2010/main" spd="slow" advTm="1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we's-storyboard.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231602"/>
            <a:ext cx="9293113" cy="581161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11929295"/>
      </p:ext>
    </p:extLst>
  </p:cSld>
  <p:clrMapOvr>
    <a:masterClrMapping/>
  </p:clrMapOvr>
  <mc:AlternateContent xmlns:mc="http://schemas.openxmlformats.org/markup-compatibility/2006" xmlns:p14="http://schemas.microsoft.com/office/powerpoint/2010/main">
    <mc:Choice Requires="p14">
      <p:transition spd="slow" p14:dur="2000" advTm="16672"/>
    </mc:Choice>
    <mc:Fallback xmlns="">
      <p:transition xmlns:p14="http://schemas.microsoft.com/office/powerpoint/2010/main" spd="slow" advTm="1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37551" y="6139934"/>
            <a:ext cx="850900" cy="369332"/>
          </a:xfrm>
          <a:prstGeom prst="rect">
            <a:avLst/>
          </a:prstGeom>
          <a:noFill/>
        </p:spPr>
        <p:txBody>
          <a:bodyPr wrap="square" rtlCol="0">
            <a:spAutoFit/>
          </a:bodyPr>
          <a:lstStyle/>
          <a:p>
            <a:pPr algn="ctr"/>
            <a:fld id="{40681935-B1E9-0C42-B5A3-F64407C35846}" type="slidenum">
              <a:rPr lang="en-US" smtClean="0">
                <a:solidFill>
                  <a:schemeClr val="bg1">
                    <a:lumMod val="50000"/>
                  </a:schemeClr>
                </a:solidFill>
                <a:latin typeface="Akzidenz Grotesk"/>
                <a:cs typeface="Akzidenz Grotesk"/>
              </a:rPr>
              <a:pPr algn="ctr"/>
              <a:t>15</a:t>
            </a:fld>
            <a:endParaRPr lang="en-US" dirty="0">
              <a:solidFill>
                <a:schemeClr val="bg1">
                  <a:lumMod val="50000"/>
                </a:schemeClr>
              </a:solidFill>
              <a:latin typeface="Akzidenz Grotesk"/>
              <a:cs typeface="Akzidenz Grotesk"/>
            </a:endParaRPr>
          </a:p>
        </p:txBody>
      </p:sp>
      <p:pic>
        <p:nvPicPr>
          <p:cNvPr id="2" name="Picture 1" descr="Filtration-UIS-An-5sept2012-v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94296"/>
            <a:ext cx="9144000" cy="4627176"/>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07349429"/>
      </p:ext>
    </p:extLst>
  </p:cSld>
  <p:clrMapOvr>
    <a:masterClrMapping/>
  </p:clrMapOvr>
  <mc:AlternateContent xmlns:mc="http://schemas.openxmlformats.org/markup-compatibility/2006" xmlns:p14="http://schemas.microsoft.com/office/powerpoint/2010/main">
    <mc:Choice Requires="p14">
      <p:transition spd="slow" p14:dur="2000" advTm="31178"/>
    </mc:Choice>
    <mc:Fallback xmlns="">
      <p:transition xmlns:p14="http://schemas.microsoft.com/office/powerpoint/2010/main" spd="slow" advTm="3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4-11-30 03.51.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3529" y="1742908"/>
            <a:ext cx="2423160" cy="4307840"/>
          </a:xfrm>
          <a:prstGeom prst="rect">
            <a:avLst/>
          </a:prstGeom>
        </p:spPr>
      </p:pic>
      <p:pic>
        <p:nvPicPr>
          <p:cNvPr id="3" name="Picture 2" descr="2014-11-30 03.50.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1532" y="1742908"/>
            <a:ext cx="2423160" cy="4307839"/>
          </a:xfrm>
          <a:prstGeom prst="rect">
            <a:avLst/>
          </a:prstGeom>
        </p:spPr>
      </p:pic>
      <p:pic>
        <p:nvPicPr>
          <p:cNvPr id="6" name="Picture 5" descr="Click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54610" y="1183017"/>
            <a:ext cx="2923015" cy="5441403"/>
          </a:xfrm>
          <a:prstGeom prst="rect">
            <a:avLst/>
          </a:prstGeom>
        </p:spPr>
      </p:pic>
      <p:pic>
        <p:nvPicPr>
          <p:cNvPr id="7" name="Picture 6" descr="2014-11-30 03.41.17.png"/>
          <p:cNvPicPr>
            <a:picLocks noChangeAspect="1"/>
          </p:cNvPicPr>
          <p:nvPr/>
        </p:nvPicPr>
        <p:blipFill rotWithShape="1">
          <a:blip r:embed="rId8">
            <a:extLst>
              <a:ext uri="{28A0092B-C50C-407E-A947-70E740481C1C}">
                <a14:useLocalDpi xmlns:a14="http://schemas.microsoft.com/office/drawing/2010/main" val="0"/>
              </a:ext>
            </a:extLst>
          </a:blip>
          <a:srcRect t="92967"/>
          <a:stretch/>
        </p:blipFill>
        <p:spPr>
          <a:xfrm>
            <a:off x="1361532" y="5613400"/>
            <a:ext cx="2419037" cy="302491"/>
          </a:xfrm>
          <a:prstGeom prst="rect">
            <a:avLst/>
          </a:prstGeom>
        </p:spPr>
      </p:pic>
      <p:sp>
        <p:nvSpPr>
          <p:cNvPr id="8" name="Rectangle 7"/>
          <p:cNvSpPr/>
          <p:nvPr/>
        </p:nvSpPr>
        <p:spPr>
          <a:xfrm>
            <a:off x="1618357" y="5960843"/>
            <a:ext cx="1865607" cy="4223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licks.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899023" y="1183017"/>
            <a:ext cx="2923015" cy="5441403"/>
          </a:xfrm>
          <a:prstGeom prst="rect">
            <a:avLst/>
          </a:prstGeom>
        </p:spPr>
      </p:pic>
      <p:pic>
        <p:nvPicPr>
          <p:cNvPr id="10" name="Picture 9" descr="2014-11-30 03.41.17.png"/>
          <p:cNvPicPr>
            <a:picLocks noChangeAspect="1"/>
          </p:cNvPicPr>
          <p:nvPr/>
        </p:nvPicPr>
        <p:blipFill rotWithShape="1">
          <a:blip r:embed="rId8">
            <a:extLst>
              <a:ext uri="{28A0092B-C50C-407E-A947-70E740481C1C}">
                <a14:useLocalDpi xmlns:a14="http://schemas.microsoft.com/office/drawing/2010/main" val="0"/>
              </a:ext>
            </a:extLst>
          </a:blip>
          <a:srcRect t="92967"/>
          <a:stretch/>
        </p:blipFill>
        <p:spPr>
          <a:xfrm>
            <a:off x="5105945" y="5602162"/>
            <a:ext cx="2419037" cy="302491"/>
          </a:xfrm>
          <a:prstGeom prst="rect">
            <a:avLst/>
          </a:prstGeom>
        </p:spPr>
      </p:pic>
      <p:sp>
        <p:nvSpPr>
          <p:cNvPr id="11" name="Rectangle 10"/>
          <p:cNvSpPr/>
          <p:nvPr/>
        </p:nvSpPr>
        <p:spPr>
          <a:xfrm>
            <a:off x="5362770" y="5949605"/>
            <a:ext cx="1865607" cy="4223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85829292"/>
      </p:ext>
    </p:extLst>
  </p:cSld>
  <p:clrMapOvr>
    <a:masterClrMapping/>
  </p:clrMapOvr>
  <mc:AlternateContent xmlns:mc="http://schemas.openxmlformats.org/markup-compatibility/2006" xmlns:p14="http://schemas.microsoft.com/office/powerpoint/2010/main">
    <mc:Choice Requires="p14">
      <p:transition spd="slow" p14:dur="2000" advTm="28036"/>
    </mc:Choice>
    <mc:Fallback xmlns="">
      <p:transition xmlns:p14="http://schemas.microsoft.com/office/powerpoint/2010/main" spd="slow" advTm="2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11-30 03.41.1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478" y="1767608"/>
            <a:ext cx="2419037" cy="4300511"/>
          </a:xfrm>
          <a:prstGeom prst="rect">
            <a:avLst/>
          </a:prstGeom>
        </p:spPr>
      </p:pic>
      <p:pic>
        <p:nvPicPr>
          <p:cNvPr id="6" name="Picture 5" descr="Click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77556" y="1183017"/>
            <a:ext cx="2923015" cy="5441403"/>
          </a:xfrm>
          <a:prstGeom prst="rect">
            <a:avLst/>
          </a:prstGeom>
        </p:spPr>
      </p:pic>
      <p:pic>
        <p:nvPicPr>
          <p:cNvPr id="5" name="Picture 4" descr="2014-11-30 03.41.17.png"/>
          <p:cNvPicPr>
            <a:picLocks noChangeAspect="1"/>
          </p:cNvPicPr>
          <p:nvPr/>
        </p:nvPicPr>
        <p:blipFill rotWithShape="1">
          <a:blip r:embed="rId5">
            <a:extLst>
              <a:ext uri="{28A0092B-C50C-407E-A947-70E740481C1C}">
                <a14:useLocalDpi xmlns:a14="http://schemas.microsoft.com/office/drawing/2010/main" val="0"/>
              </a:ext>
            </a:extLst>
          </a:blip>
          <a:srcRect t="92967"/>
          <a:stretch/>
        </p:blipFill>
        <p:spPr>
          <a:xfrm>
            <a:off x="3384478" y="5613400"/>
            <a:ext cx="2419037" cy="302491"/>
          </a:xfrm>
          <a:prstGeom prst="rect">
            <a:avLst/>
          </a:prstGeom>
        </p:spPr>
      </p:pic>
      <p:sp>
        <p:nvSpPr>
          <p:cNvPr id="4" name="Rectangle 3"/>
          <p:cNvSpPr/>
          <p:nvPr/>
        </p:nvSpPr>
        <p:spPr>
          <a:xfrm>
            <a:off x="3641303" y="5960843"/>
            <a:ext cx="1865607" cy="4223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20822725"/>
      </p:ext>
    </p:extLst>
  </p:cSld>
  <p:clrMapOvr>
    <a:masterClrMapping/>
  </p:clrMapOvr>
  <mc:AlternateContent xmlns:mc="http://schemas.openxmlformats.org/markup-compatibility/2006" xmlns:p14="http://schemas.microsoft.com/office/powerpoint/2010/main">
    <mc:Choice Requires="p14">
      <p:transition spd="slow" p14:dur="2000" advTm="18096"/>
    </mc:Choice>
    <mc:Fallback xmlns="">
      <p:transition xmlns:p14="http://schemas.microsoft.com/office/powerpoint/2010/main" spd="slow" advTm="1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stApp-Targets.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8509" y="1443062"/>
            <a:ext cx="7779125" cy="4745473"/>
          </a:xfrm>
          <a:prstGeom prst="rect">
            <a:avLst/>
          </a:prstGeom>
        </p:spPr>
      </p:pic>
      <p:pic>
        <p:nvPicPr>
          <p:cNvPr id="3" name="Picture 2" descr="2014-11-30 03.54.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3310" y="2048049"/>
            <a:ext cx="5896074" cy="3685047"/>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78098432"/>
      </p:ext>
    </p:extLst>
  </p:cSld>
  <p:clrMapOvr>
    <a:masterClrMapping/>
  </p:clrMapOvr>
  <mc:AlternateContent xmlns:mc="http://schemas.openxmlformats.org/markup-compatibility/2006" xmlns:p14="http://schemas.microsoft.com/office/powerpoint/2010/main">
    <mc:Choice Requires="p14">
      <p:transition spd="slow" p14:dur="2000" advTm="16392"/>
    </mc:Choice>
    <mc:Fallback xmlns="">
      <p:transition xmlns:p14="http://schemas.microsoft.com/office/powerpoint/2010/main" spd="slow" advTm="1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853" y="1989714"/>
            <a:ext cx="7760977" cy="3908762"/>
          </a:xfrm>
          <a:prstGeom prst="rect">
            <a:avLst/>
          </a:prstGeom>
          <a:noFill/>
        </p:spPr>
        <p:txBody>
          <a:bodyPr wrap="square" rtlCol="0">
            <a:spAutoFit/>
          </a:bodyPr>
          <a:lstStyle/>
          <a:p>
            <a:r>
              <a:rPr lang="en-US" sz="4000" i="1" dirty="0" smtClean="0">
                <a:solidFill>
                  <a:srgbClr val="F2806C"/>
                </a:solidFill>
                <a:latin typeface="Palatino"/>
                <a:cs typeface="Palatino"/>
              </a:rPr>
              <a:t>“…consider </a:t>
            </a:r>
            <a:r>
              <a:rPr lang="en-US" sz="4000" i="1" dirty="0">
                <a:solidFill>
                  <a:srgbClr val="F2806C"/>
                </a:solidFill>
                <a:latin typeface="Palatino"/>
                <a:cs typeface="Palatino"/>
              </a:rPr>
              <a:t>the “non-use-</a:t>
            </a:r>
            <a:r>
              <a:rPr lang="en-US" sz="4000" i="1" dirty="0" smtClean="0">
                <a:solidFill>
                  <a:srgbClr val="F2806C"/>
                </a:solidFill>
                <a:latin typeface="Palatino"/>
                <a:cs typeface="Palatino"/>
              </a:rPr>
              <a:t>case”… Broadcasting </a:t>
            </a:r>
            <a:r>
              <a:rPr lang="en-US" sz="4000" i="1" dirty="0">
                <a:solidFill>
                  <a:srgbClr val="F2806C"/>
                </a:solidFill>
                <a:latin typeface="Palatino"/>
                <a:cs typeface="Palatino"/>
              </a:rPr>
              <a:t>a sound—particularly voices—into an empty room in the middle of the night can be both startling and </a:t>
            </a:r>
            <a:r>
              <a:rPr lang="en-US" sz="4000" i="1" dirty="0" smtClean="0">
                <a:solidFill>
                  <a:srgbClr val="F2806C"/>
                </a:solidFill>
                <a:latin typeface="Palatino"/>
                <a:cs typeface="Palatino"/>
              </a:rPr>
              <a:t>annoying.”</a:t>
            </a:r>
            <a:endParaRPr lang="en-US" sz="4000" i="1" dirty="0">
              <a:solidFill>
                <a:srgbClr val="F2806C"/>
              </a:solidFill>
              <a:latin typeface="Palatino"/>
              <a:cs typeface="Palatino"/>
            </a:endParaRPr>
          </a:p>
          <a:p>
            <a:r>
              <a:rPr lang="en-US" sz="2400" i="1" dirty="0">
                <a:solidFill>
                  <a:srgbClr val="F2806C"/>
                </a:solidFill>
                <a:latin typeface="Palatino"/>
                <a:cs typeface="Palatino"/>
              </a:rPr>
              <a:t>									–	</a:t>
            </a:r>
            <a:r>
              <a:rPr lang="en-US" sz="2400" i="1" dirty="0" smtClean="0">
                <a:solidFill>
                  <a:srgbClr val="F2806C"/>
                </a:solidFill>
                <a:latin typeface="Palatino"/>
                <a:cs typeface="Palatino"/>
              </a:rPr>
              <a:t>Dan </a:t>
            </a:r>
            <a:r>
              <a:rPr lang="en-US" sz="2400" i="1" dirty="0" err="1" smtClean="0">
                <a:solidFill>
                  <a:srgbClr val="F2806C"/>
                </a:solidFill>
                <a:latin typeface="Palatino"/>
                <a:cs typeface="Palatino"/>
              </a:rPr>
              <a:t>Saffer</a:t>
            </a:r>
            <a:endParaRPr lang="en-US" sz="2400" i="1" dirty="0">
              <a:solidFill>
                <a:srgbClr val="F2806C"/>
              </a:solidFill>
              <a:latin typeface="Palatino"/>
              <a:cs typeface="Palatino"/>
            </a:endParaRPr>
          </a:p>
          <a:p>
            <a:r>
              <a:rPr lang="en-US" sz="2400" i="1" dirty="0">
                <a:solidFill>
                  <a:srgbClr val="F2806C"/>
                </a:solidFill>
                <a:latin typeface="Palatino"/>
                <a:cs typeface="Palatino"/>
              </a:rPr>
              <a:t>										</a:t>
            </a:r>
            <a:r>
              <a:rPr lang="en-US" sz="2400" i="1" dirty="0" smtClean="0">
                <a:solidFill>
                  <a:srgbClr val="F2806C"/>
                </a:solidFill>
                <a:latin typeface="Palatino"/>
                <a:cs typeface="Palatino"/>
              </a:rPr>
              <a:t>in </a:t>
            </a:r>
            <a:r>
              <a:rPr lang="en-US" sz="2400" i="1" dirty="0" err="1" smtClean="0">
                <a:solidFill>
                  <a:srgbClr val="F2806C"/>
                </a:solidFill>
                <a:latin typeface="Palatino"/>
                <a:cs typeface="Palatino"/>
              </a:rPr>
              <a:t>Microinteractions</a:t>
            </a:r>
            <a:endParaRPr lang="en-US" sz="2400" i="1" dirty="0">
              <a:solidFill>
                <a:srgbClr val="F2806C"/>
              </a:solidFill>
              <a:latin typeface="Palatino"/>
              <a:cs typeface="Palatino"/>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44298480"/>
      </p:ext>
    </p:extLst>
  </p:cSld>
  <p:clrMapOvr>
    <a:masterClrMapping/>
  </p:clrMapOvr>
  <mc:AlternateContent xmlns:mc="http://schemas.openxmlformats.org/markup-compatibility/2006" xmlns:p14="http://schemas.microsoft.com/office/powerpoint/2010/main">
    <mc:Choice Requires="p14">
      <p:transition spd="slow" p14:dur="2000" advTm="27347"/>
    </mc:Choice>
    <mc:Fallback xmlns="">
      <p:transition xmlns:p14="http://schemas.microsoft.com/office/powerpoint/2010/main" spd="slow" advTm="2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854" y="283646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Information Architecture</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28660695"/>
      </p:ext>
    </p:extLst>
  </p:cSld>
  <p:clrMapOvr>
    <a:masterClrMapping/>
  </p:clrMapOvr>
  <mc:AlternateContent xmlns:mc="http://schemas.openxmlformats.org/markup-compatibility/2006" xmlns:p14="http://schemas.microsoft.com/office/powerpoint/2010/main">
    <mc:Choice Requires="p14">
      <p:transition p14:dur="400" advTm="17219">
        <p:fade/>
      </p:transition>
    </mc:Choice>
    <mc:Fallback xmlns="">
      <p:transition xmlns:p14="http://schemas.microsoft.com/office/powerpoint/2010/main" advTm="17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In Part 7:</a:t>
            </a:r>
          </a:p>
        </p:txBody>
      </p:sp>
      <p:sp>
        <p:nvSpPr>
          <p:cNvPr id="4" name="Content Placeholder 2"/>
          <p:cNvSpPr>
            <a:spLocks noGrp="1"/>
          </p:cNvSpPr>
          <p:nvPr>
            <p:ph idx="1"/>
          </p:nvPr>
        </p:nvSpPr>
        <p:spPr>
          <a:xfrm>
            <a:off x="457200" y="2298830"/>
            <a:ext cx="7913687" cy="4119736"/>
          </a:xfrm>
        </p:spPr>
        <p:txBody>
          <a:bodyPr>
            <a:normAutofit/>
          </a:bodyPr>
          <a:lstStyle/>
          <a:p>
            <a:pPr marL="0" indent="0">
              <a:buClr>
                <a:srgbClr val="E9213C"/>
              </a:buClr>
              <a:buNone/>
            </a:pPr>
            <a:r>
              <a:rPr lang="en-US" sz="2000" dirty="0" smtClean="0">
                <a:latin typeface="Akzidenz Grotesk BE"/>
                <a:cs typeface="Akzidenz Grotesk BE"/>
              </a:rPr>
              <a:t>Outside and Between</a:t>
            </a:r>
          </a:p>
          <a:p>
            <a:pPr>
              <a:buClr>
                <a:srgbClr val="E9213C"/>
              </a:buClr>
            </a:pPr>
            <a:r>
              <a:rPr lang="en-US" sz="2000" dirty="0" smtClean="0">
                <a:solidFill>
                  <a:srgbClr val="FFFFFF"/>
                </a:solidFill>
                <a:latin typeface="Akzidenz Grotesk BE"/>
                <a:cs typeface="Akzidenz Grotesk BE"/>
              </a:rPr>
              <a:t>Messaging</a:t>
            </a:r>
          </a:p>
          <a:p>
            <a:pPr>
              <a:buClr>
                <a:srgbClr val="E9213C"/>
              </a:buClr>
            </a:pPr>
            <a:r>
              <a:rPr lang="en-US" sz="2000" dirty="0" smtClean="0">
                <a:solidFill>
                  <a:srgbClr val="FFFFFF"/>
                </a:solidFill>
                <a:latin typeface="Akzidenz Grotesk BE"/>
                <a:cs typeface="Akzidenz Grotesk BE"/>
              </a:rPr>
              <a:t>Architecture of ecosystems</a:t>
            </a:r>
          </a:p>
          <a:p>
            <a:pPr>
              <a:buClr>
                <a:srgbClr val="E9213C"/>
              </a:buClr>
            </a:pPr>
            <a:r>
              <a:rPr lang="en-US" sz="2000" dirty="0" smtClean="0">
                <a:solidFill>
                  <a:srgbClr val="FFFFFF"/>
                </a:solidFill>
                <a:latin typeface="Akzidenz Grotesk BE"/>
                <a:cs typeface="Akzidenz Grotesk BE"/>
              </a:rPr>
              <a:t>Custom URI</a:t>
            </a:r>
          </a:p>
          <a:p>
            <a:pPr>
              <a:buClr>
                <a:srgbClr val="E9213C"/>
              </a:buClr>
            </a:pPr>
            <a:r>
              <a:rPr lang="en-US" sz="2000" dirty="0" smtClean="0">
                <a:solidFill>
                  <a:srgbClr val="FFFFFF"/>
                </a:solidFill>
                <a:latin typeface="Akzidenz Grotesk BE"/>
                <a:cs typeface="Akzidenz Grotesk BE"/>
              </a:rPr>
              <a:t>Notifications</a:t>
            </a:r>
          </a:p>
          <a:p>
            <a:pPr>
              <a:buClr>
                <a:srgbClr val="E9213C"/>
              </a:buClr>
            </a:pPr>
            <a:r>
              <a:rPr lang="en-US" sz="2000" dirty="0" smtClean="0">
                <a:solidFill>
                  <a:srgbClr val="FFFFFF"/>
                </a:solidFill>
                <a:latin typeface="Akzidenz Grotesk BE"/>
                <a:cs typeface="Akzidenz Grotesk BE"/>
              </a:rPr>
              <a:t>Intents</a:t>
            </a:r>
            <a:endParaRPr lang="en-US" sz="2000" dirty="0">
              <a:solidFill>
                <a:srgbClr val="FFFFFF"/>
              </a:solidFill>
              <a:latin typeface="Akzidenz Grotesk BE"/>
              <a:cs typeface="Akzidenz Grotesk BE"/>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93618636"/>
      </p:ext>
    </p:extLst>
  </p:cSld>
  <p:clrMapOvr>
    <a:masterClrMapping/>
  </p:clrMapOvr>
  <mc:AlternateContent xmlns:mc="http://schemas.openxmlformats.org/markup-compatibility/2006" xmlns:p14="http://schemas.microsoft.com/office/powerpoint/2010/main">
    <mc:Choice Requires="p14">
      <p:transition p14:dur="400" advTm="10965">
        <p:fade/>
      </p:transition>
    </mc:Choice>
    <mc:Fallback xmlns="">
      <p:transition xmlns:p14="http://schemas.microsoft.com/office/powerpoint/2010/main" advTm="109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5854" y="2836465"/>
            <a:ext cx="7501468" cy="1661993"/>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Information Architecture</a:t>
            </a:r>
          </a:p>
          <a:p>
            <a:pPr algn="ctr">
              <a:lnSpc>
                <a:spcPct val="130000"/>
              </a:lnSpc>
            </a:pPr>
            <a:r>
              <a:rPr lang="en-US" sz="4000" dirty="0" smtClean="0">
                <a:solidFill>
                  <a:srgbClr val="F2806C"/>
                </a:solidFill>
                <a:latin typeface="Palatino"/>
                <a:cs typeface="Palatino"/>
              </a:rPr>
              <a:t>is not just navigation.</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22998589"/>
      </p:ext>
    </p:extLst>
  </p:cSld>
  <p:clrMapOvr>
    <a:masterClrMapping/>
  </p:clrMapOvr>
  <mc:AlternateContent xmlns:mc="http://schemas.openxmlformats.org/markup-compatibility/2006" xmlns:p14="http://schemas.microsoft.com/office/powerpoint/2010/main">
    <mc:Choice Requires="p14">
      <p:transition p14:dur="400" advTm="39157">
        <p:fade/>
      </p:transition>
    </mc:Choice>
    <mc:Fallback xmlns="">
      <p:transition xmlns:p14="http://schemas.microsoft.com/office/powerpoint/2010/main" advTm="39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854" y="1808310"/>
            <a:ext cx="7786208" cy="3908762"/>
          </a:xfrm>
          <a:prstGeom prst="rect">
            <a:avLst/>
          </a:prstGeom>
          <a:noFill/>
        </p:spPr>
        <p:txBody>
          <a:bodyPr wrap="square" rtlCol="0">
            <a:spAutoFit/>
          </a:bodyPr>
          <a:lstStyle/>
          <a:p>
            <a:r>
              <a:rPr lang="en-US" sz="4000" i="1" dirty="0">
                <a:solidFill>
                  <a:srgbClr val="F2806C"/>
                </a:solidFill>
                <a:latin typeface="Palatino"/>
                <a:cs typeface="Palatino"/>
              </a:rPr>
              <a:t>“Error is viewed, therefore, not as an extraneous and misdirected or misdirecting accident, but as an essential part of the process under </a:t>
            </a:r>
            <a:r>
              <a:rPr lang="en-US" sz="4000" i="1" dirty="0" smtClean="0">
                <a:solidFill>
                  <a:srgbClr val="F2806C"/>
                </a:solidFill>
                <a:latin typeface="Palatino"/>
                <a:cs typeface="Palatino"/>
              </a:rPr>
              <a:t>consideration.</a:t>
            </a:r>
            <a:r>
              <a:rPr lang="en-US" sz="4000" i="1" dirty="0">
                <a:solidFill>
                  <a:srgbClr val="F2806C"/>
                </a:solidFill>
                <a:latin typeface="Palatino"/>
                <a:cs typeface="Palatino"/>
              </a:rPr>
              <a:t>”</a:t>
            </a:r>
          </a:p>
          <a:p>
            <a:r>
              <a:rPr lang="en-US" sz="2400" i="1" dirty="0">
                <a:solidFill>
                  <a:srgbClr val="F2806C"/>
                </a:solidFill>
                <a:latin typeface="Palatino"/>
                <a:cs typeface="Palatino"/>
              </a:rPr>
              <a:t>									–	</a:t>
            </a:r>
            <a:r>
              <a:rPr lang="en-US" sz="2400" i="1" dirty="0" smtClean="0">
                <a:solidFill>
                  <a:srgbClr val="F2806C"/>
                </a:solidFill>
                <a:latin typeface="Palatino"/>
                <a:cs typeface="Palatino"/>
              </a:rPr>
              <a:t>John </a:t>
            </a:r>
            <a:r>
              <a:rPr lang="en-US" sz="2400" i="1" dirty="0" err="1" smtClean="0">
                <a:solidFill>
                  <a:srgbClr val="F2806C"/>
                </a:solidFill>
                <a:latin typeface="Palatino"/>
                <a:cs typeface="Palatino"/>
              </a:rPr>
              <a:t>VonNeumann</a:t>
            </a:r>
            <a:endParaRPr lang="en-US" sz="2400" i="1" dirty="0">
              <a:solidFill>
                <a:srgbClr val="F2806C"/>
              </a:solidFill>
              <a:latin typeface="Palatino"/>
              <a:cs typeface="Palatino"/>
            </a:endParaRPr>
          </a:p>
          <a:p>
            <a:r>
              <a:rPr lang="en-US" sz="2400" i="1" dirty="0">
                <a:solidFill>
                  <a:srgbClr val="F2806C"/>
                </a:solidFill>
                <a:latin typeface="Palatino"/>
                <a:cs typeface="Palatino"/>
              </a:rPr>
              <a:t>										</a:t>
            </a:r>
            <a:r>
              <a:rPr lang="en-US" sz="2400" i="1" dirty="0" smtClean="0">
                <a:solidFill>
                  <a:srgbClr val="F2806C"/>
                </a:solidFill>
                <a:latin typeface="Palatino"/>
                <a:cs typeface="Palatino"/>
              </a:rPr>
              <a:t>“Error in Logics,” 1952</a:t>
            </a:r>
            <a:endParaRPr lang="en-US" sz="2400" i="1" dirty="0">
              <a:solidFill>
                <a:srgbClr val="F2806C"/>
              </a:solidFill>
              <a:latin typeface="Palatino"/>
              <a:cs typeface="Palatino"/>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89439029"/>
      </p:ext>
    </p:extLst>
  </p:cSld>
  <p:clrMapOvr>
    <a:masterClrMapping/>
  </p:clrMapOvr>
  <mc:AlternateContent xmlns:mc="http://schemas.openxmlformats.org/markup-compatibility/2006" xmlns:p14="http://schemas.microsoft.com/office/powerpoint/2010/main">
    <mc:Choice Requires="p14">
      <p:transition spd="slow" p14:dur="2000" advTm="49860"/>
    </mc:Choice>
    <mc:Fallback xmlns="">
      <p:transition xmlns:p14="http://schemas.microsoft.com/office/powerpoint/2010/main" spd="slow" advTm="49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8134" y="2975048"/>
            <a:ext cx="7501468" cy="707886"/>
          </a:xfrm>
          <a:prstGeom prst="rect">
            <a:avLst/>
          </a:prstGeom>
          <a:noFill/>
        </p:spPr>
        <p:txBody>
          <a:bodyPr wrap="square" rtlCol="0">
            <a:spAutoFit/>
          </a:bodyPr>
          <a:lstStyle/>
          <a:p>
            <a:pPr algn="ctr"/>
            <a:r>
              <a:rPr lang="en-US" sz="4000" dirty="0" smtClean="0">
                <a:solidFill>
                  <a:srgbClr val="F2806C"/>
                </a:solidFill>
                <a:latin typeface="Palatino"/>
                <a:cs typeface="Palatino"/>
              </a:rPr>
              <a:t>Embrace failure and complexity.</a:t>
            </a:r>
            <a:endParaRPr lang="en-US" sz="4000" dirty="0">
              <a:solidFill>
                <a:srgbClr val="562D26"/>
              </a:solidFill>
              <a:latin typeface="Palatino"/>
              <a:cs typeface="Palatino"/>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42680175"/>
      </p:ext>
    </p:extLst>
  </p:cSld>
  <p:clrMapOvr>
    <a:masterClrMapping/>
  </p:clrMapOvr>
  <mc:AlternateContent xmlns:mc="http://schemas.openxmlformats.org/markup-compatibility/2006" xmlns:p14="http://schemas.microsoft.com/office/powerpoint/2010/main">
    <mc:Choice Requires="p14">
      <p:transition spd="slow" p14:dur="2000" advTm="21977"/>
    </mc:Choice>
    <mc:Fallback xmlns="">
      <p:transition xmlns:p14="http://schemas.microsoft.com/office/powerpoint/2010/main" spd="slow" advTm="2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003559"/>
            <a:ext cx="7777932" cy="6187344"/>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0163600"/>
      </p:ext>
    </p:extLst>
  </p:cSld>
  <p:clrMapOvr>
    <a:masterClrMapping/>
  </p:clrMapOvr>
  <mc:AlternateContent xmlns:mc="http://schemas.openxmlformats.org/markup-compatibility/2006" xmlns:p14="http://schemas.microsoft.com/office/powerpoint/2010/main">
    <mc:Choice Requires="p14">
      <p:transition spd="slow" p14:dur="2000" advTm="57534"/>
    </mc:Choice>
    <mc:Fallback xmlns="">
      <p:transition xmlns:p14="http://schemas.microsoft.com/office/powerpoint/2010/main" spd="slow" advTm="5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8134" y="2975048"/>
            <a:ext cx="7501468" cy="707886"/>
          </a:xfrm>
          <a:prstGeom prst="rect">
            <a:avLst/>
          </a:prstGeom>
          <a:noFill/>
        </p:spPr>
        <p:txBody>
          <a:bodyPr wrap="square" rtlCol="0">
            <a:spAutoFit/>
          </a:bodyPr>
          <a:lstStyle/>
          <a:p>
            <a:pPr algn="ctr"/>
            <a:r>
              <a:rPr lang="en-US" sz="4000" dirty="0" smtClean="0">
                <a:solidFill>
                  <a:srgbClr val="F2806C"/>
                </a:solidFill>
                <a:latin typeface="Palatino"/>
                <a:cs typeface="Palatino"/>
              </a:rPr>
              <a:t>There is no happy path.</a:t>
            </a:r>
            <a:endParaRPr lang="en-US" sz="4000" dirty="0">
              <a:solidFill>
                <a:srgbClr val="562D26"/>
              </a:solidFill>
              <a:latin typeface="Palatino"/>
              <a:cs typeface="Palatino"/>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13004301"/>
      </p:ext>
    </p:extLst>
  </p:cSld>
  <p:clrMapOvr>
    <a:masterClrMapping/>
  </p:clrMapOvr>
  <mc:AlternateContent xmlns:mc="http://schemas.openxmlformats.org/markup-compatibility/2006" xmlns:p14="http://schemas.microsoft.com/office/powerpoint/2010/main">
    <mc:Choice Requires="p14">
      <p:transition spd="slow" p14:dur="2000" advTm="48098"/>
    </mc:Choice>
    <mc:Fallback xmlns="">
      <p:transition xmlns:p14="http://schemas.microsoft.com/office/powerpoint/2010/main" spd="slow" advTm="48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me-not-hom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260" y="1395334"/>
            <a:ext cx="6267811" cy="4974356"/>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52996340"/>
      </p:ext>
    </p:extLst>
  </p:cSld>
  <p:clrMapOvr>
    <a:masterClrMapping/>
  </p:clrMapOvr>
  <mc:AlternateContent xmlns:mc="http://schemas.openxmlformats.org/markup-compatibility/2006" xmlns:p14="http://schemas.microsoft.com/office/powerpoint/2010/main">
    <mc:Choice Requires="p14">
      <p:transition spd="slow" p14:dur="2000" advTm="22375"/>
    </mc:Choice>
    <mc:Fallback xmlns="">
      <p:transition xmlns:p14="http://schemas.microsoft.com/office/powerpoint/2010/main" spd="slow" advTm="2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8134" y="2975048"/>
            <a:ext cx="7501468" cy="1323439"/>
          </a:xfrm>
          <a:prstGeom prst="rect">
            <a:avLst/>
          </a:prstGeom>
          <a:noFill/>
        </p:spPr>
        <p:txBody>
          <a:bodyPr wrap="square" rtlCol="0">
            <a:spAutoFit/>
          </a:bodyPr>
          <a:lstStyle/>
          <a:p>
            <a:pPr algn="ctr"/>
            <a:r>
              <a:rPr lang="en-US" sz="4000" dirty="0" smtClean="0">
                <a:solidFill>
                  <a:srgbClr val="F2806C"/>
                </a:solidFill>
                <a:latin typeface="Palatino"/>
                <a:cs typeface="Palatino"/>
              </a:rPr>
              <a:t>Information snacking &amp;</a:t>
            </a:r>
          </a:p>
          <a:p>
            <a:pPr algn="ctr"/>
            <a:r>
              <a:rPr lang="en-US" sz="4000" dirty="0" smtClean="0">
                <a:solidFill>
                  <a:srgbClr val="F2806C"/>
                </a:solidFill>
                <a:latin typeface="Palatino"/>
                <a:cs typeface="Palatino"/>
              </a:rPr>
              <a:t>re-engagement.</a:t>
            </a:r>
            <a:endParaRPr lang="en-US" sz="4000" dirty="0">
              <a:solidFill>
                <a:srgbClr val="562D26"/>
              </a:solidFill>
              <a:latin typeface="Palatino"/>
              <a:cs typeface="Palatino"/>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00055313"/>
      </p:ext>
    </p:extLst>
  </p:cSld>
  <p:clrMapOvr>
    <a:masterClrMapping/>
  </p:clrMapOvr>
  <mc:AlternateContent xmlns:mc="http://schemas.openxmlformats.org/markup-compatibility/2006" xmlns:p14="http://schemas.microsoft.com/office/powerpoint/2010/main">
    <mc:Choice Requires="p14">
      <p:transition spd="slow" p14:dur="2000" advTm="38971"/>
    </mc:Choice>
    <mc:Fallback xmlns="">
      <p:transition xmlns:p14="http://schemas.microsoft.com/office/powerpoint/2010/main" spd="slow" advTm="3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198092</TotalTime>
  <Words>2233</Words>
  <Application>Microsoft Macintosh PowerPoint</Application>
  <PresentationFormat>On-screen Show (4:3)</PresentationFormat>
  <Paragraphs>134</Paragraphs>
  <Slides>20</Slides>
  <Notes>20</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Akzidenz Grotesk</vt:lpstr>
      <vt:lpstr>Akzidenz Grotesk BE</vt:lpstr>
      <vt:lpstr>Calibri</vt:lpstr>
      <vt:lpstr>Palatino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Hoober</cp:lastModifiedBy>
  <cp:revision>1432</cp:revision>
  <cp:lastPrinted>2013-04-15T23:35:07Z</cp:lastPrinted>
  <dcterms:created xsi:type="dcterms:W3CDTF">2011-10-30T17:26:39Z</dcterms:created>
  <dcterms:modified xsi:type="dcterms:W3CDTF">2015-10-11T18:36:53Z</dcterms:modified>
</cp:coreProperties>
</file>